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6.xml" ContentType="application/vnd.openxmlformats-officedocument.theme+xml"/>
  <Override PartName="/ppt/slideLayouts/slideLayout35.xml" ContentType="application/vnd.openxmlformats-officedocument.presentationml.slideLayout+xml"/>
  <Override PartName="/ppt/theme/theme7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8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9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10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11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12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13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1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15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16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1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18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2"/>
    <p:sldMasterId id="2147483660" r:id="rId3"/>
    <p:sldMasterId id="2147483664" r:id="rId4"/>
    <p:sldMasterId id="2147483666" r:id="rId5"/>
    <p:sldMasterId id="2147483669" r:id="rId6"/>
    <p:sldMasterId id="2147483688" r:id="rId7"/>
    <p:sldMasterId id="2147483690" r:id="rId8"/>
    <p:sldMasterId id="2147483705" r:id="rId9"/>
    <p:sldMasterId id="2147483711" r:id="rId10"/>
    <p:sldMasterId id="2147483767" r:id="rId11"/>
    <p:sldMasterId id="2147483804" r:id="rId12"/>
    <p:sldMasterId id="2147483812" r:id="rId13"/>
    <p:sldMasterId id="2147483816" r:id="rId14"/>
    <p:sldMasterId id="2147483820" r:id="rId15"/>
    <p:sldMasterId id="2147483824" r:id="rId16"/>
    <p:sldMasterId id="2147483828" r:id="rId17"/>
    <p:sldMasterId id="2147483833" r:id="rId18"/>
    <p:sldMasterId id="2147483837" r:id="rId19"/>
  </p:sldMasterIdLst>
  <p:notesMasterIdLst>
    <p:notesMasterId r:id="rId106"/>
  </p:notesMasterIdLst>
  <p:handoutMasterIdLst>
    <p:handoutMasterId r:id="rId107"/>
  </p:handoutMasterIdLst>
  <p:sldIdLst>
    <p:sldId id="462" r:id="rId20"/>
    <p:sldId id="479" r:id="rId21"/>
    <p:sldId id="1568" r:id="rId22"/>
    <p:sldId id="1819" r:id="rId23"/>
    <p:sldId id="1820" r:id="rId24"/>
    <p:sldId id="1821" r:id="rId25"/>
    <p:sldId id="1822" r:id="rId26"/>
    <p:sldId id="1823" r:id="rId27"/>
    <p:sldId id="1824" r:id="rId28"/>
    <p:sldId id="1825" r:id="rId29"/>
    <p:sldId id="1826" r:id="rId30"/>
    <p:sldId id="1827" r:id="rId31"/>
    <p:sldId id="1828" r:id="rId32"/>
    <p:sldId id="1829" r:id="rId33"/>
    <p:sldId id="1830" r:id="rId34"/>
    <p:sldId id="1831" r:id="rId35"/>
    <p:sldId id="1833" r:id="rId36"/>
    <p:sldId id="1834" r:id="rId37"/>
    <p:sldId id="1835" r:id="rId38"/>
    <p:sldId id="1837" r:id="rId39"/>
    <p:sldId id="1838" r:id="rId40"/>
    <p:sldId id="1839" r:id="rId41"/>
    <p:sldId id="1840" r:id="rId42"/>
    <p:sldId id="1841" r:id="rId43"/>
    <p:sldId id="1842" r:id="rId44"/>
    <p:sldId id="1844" r:id="rId45"/>
    <p:sldId id="1845" r:id="rId46"/>
    <p:sldId id="1846" r:id="rId47"/>
    <p:sldId id="1849" r:id="rId48"/>
    <p:sldId id="1851" r:id="rId49"/>
    <p:sldId id="1852" r:id="rId50"/>
    <p:sldId id="1853" r:id="rId51"/>
    <p:sldId id="1854" r:id="rId52"/>
    <p:sldId id="1863" r:id="rId53"/>
    <p:sldId id="1855" r:id="rId54"/>
    <p:sldId id="1856" r:id="rId55"/>
    <p:sldId id="1864" r:id="rId56"/>
    <p:sldId id="1924" r:id="rId57"/>
    <p:sldId id="1925" r:id="rId58"/>
    <p:sldId id="1926" r:id="rId59"/>
    <p:sldId id="1927" r:id="rId60"/>
    <p:sldId id="1965" r:id="rId61"/>
    <p:sldId id="1964" r:id="rId62"/>
    <p:sldId id="1858" r:id="rId63"/>
    <p:sldId id="1859" r:id="rId64"/>
    <p:sldId id="1886" r:id="rId65"/>
    <p:sldId id="1887" r:id="rId66"/>
    <p:sldId id="1888" r:id="rId67"/>
    <p:sldId id="1889" r:id="rId68"/>
    <p:sldId id="1891" r:id="rId69"/>
    <p:sldId id="1892" r:id="rId70"/>
    <p:sldId id="1893" r:id="rId71"/>
    <p:sldId id="1894" r:id="rId72"/>
    <p:sldId id="1897" r:id="rId73"/>
    <p:sldId id="1895" r:id="rId74"/>
    <p:sldId id="1896" r:id="rId75"/>
    <p:sldId id="1898" r:id="rId76"/>
    <p:sldId id="1899" r:id="rId77"/>
    <p:sldId id="1900" r:id="rId78"/>
    <p:sldId id="1890" r:id="rId79"/>
    <p:sldId id="1901" r:id="rId80"/>
    <p:sldId id="1860" r:id="rId81"/>
    <p:sldId id="1861" r:id="rId82"/>
    <p:sldId id="2008" r:id="rId83"/>
    <p:sldId id="1862" r:id="rId84"/>
    <p:sldId id="1867" r:id="rId85"/>
    <p:sldId id="1868" r:id="rId86"/>
    <p:sldId id="1869" r:id="rId87"/>
    <p:sldId id="1870" r:id="rId88"/>
    <p:sldId id="1871" r:id="rId89"/>
    <p:sldId id="1872" r:id="rId90"/>
    <p:sldId id="1873" r:id="rId91"/>
    <p:sldId id="1874" r:id="rId92"/>
    <p:sldId id="1875" r:id="rId93"/>
    <p:sldId id="1876" r:id="rId94"/>
    <p:sldId id="1877" r:id="rId95"/>
    <p:sldId id="1902" r:id="rId96"/>
    <p:sldId id="1903" r:id="rId97"/>
    <p:sldId id="1922" r:id="rId98"/>
    <p:sldId id="1966" r:id="rId99"/>
    <p:sldId id="1967" r:id="rId100"/>
    <p:sldId id="1969" r:id="rId101"/>
    <p:sldId id="1970" r:id="rId102"/>
    <p:sldId id="1971" r:id="rId103"/>
    <p:sldId id="2030" r:id="rId104"/>
    <p:sldId id="264" r:id="rId105"/>
  </p:sldIdLst>
  <p:sldSz cx="12192000" cy="6858000"/>
  <p:notesSz cx="6858000" cy="9144000"/>
  <p:custDataLst>
    <p:tags r:id="rId10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2">
          <p15:clr>
            <a:srgbClr val="A4A3A4"/>
          </p15:clr>
        </p15:guide>
        <p15:guide id="2" pos="36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NGJIAN" initials="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D2A26"/>
    <a:srgbClr val="AD2B26"/>
    <a:srgbClr val="49504F"/>
    <a:srgbClr val="B60206"/>
    <a:srgbClr val="B70006"/>
    <a:srgbClr val="FFFFE4"/>
    <a:srgbClr val="919191"/>
    <a:srgbClr val="333333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2657" autoAdjust="0"/>
    <p:restoredTop sz="95344" autoAdjust="0"/>
  </p:normalViewPr>
  <p:slideViewPr>
    <p:cSldViewPr snapToGrid="0">
      <p:cViewPr varScale="1">
        <p:scale>
          <a:sx n="51" d="100"/>
          <a:sy n="51" d="100"/>
        </p:scale>
        <p:origin x="39" y="666"/>
      </p:cViewPr>
      <p:guideLst>
        <p:guide orient="horz" pos="592"/>
        <p:guide pos="367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7.xml"/><Relationship Id="rId21" Type="http://schemas.openxmlformats.org/officeDocument/2006/relationships/slide" Target="slides/slide2.xml"/><Relationship Id="rId42" Type="http://schemas.openxmlformats.org/officeDocument/2006/relationships/slide" Target="slides/slide23.xml"/><Relationship Id="rId47" Type="http://schemas.openxmlformats.org/officeDocument/2006/relationships/slide" Target="slides/slide28.xml"/><Relationship Id="rId63" Type="http://schemas.openxmlformats.org/officeDocument/2006/relationships/slide" Target="slides/slide44.xml"/><Relationship Id="rId68" Type="http://schemas.openxmlformats.org/officeDocument/2006/relationships/slide" Target="slides/slide49.xml"/><Relationship Id="rId84" Type="http://schemas.openxmlformats.org/officeDocument/2006/relationships/slide" Target="slides/slide65.xml"/><Relationship Id="rId89" Type="http://schemas.openxmlformats.org/officeDocument/2006/relationships/slide" Target="slides/slide70.xml"/><Relationship Id="rId112" Type="http://schemas.openxmlformats.org/officeDocument/2006/relationships/theme" Target="theme/theme1.xml"/><Relationship Id="rId16" Type="http://schemas.openxmlformats.org/officeDocument/2006/relationships/slideMaster" Target="slideMasters/slideMaster16.xml"/><Relationship Id="rId107" Type="http://schemas.openxmlformats.org/officeDocument/2006/relationships/handoutMaster" Target="handoutMasters/handoutMaster1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3.xml"/><Relationship Id="rId37" Type="http://schemas.openxmlformats.org/officeDocument/2006/relationships/slide" Target="slides/slide18.xml"/><Relationship Id="rId53" Type="http://schemas.openxmlformats.org/officeDocument/2006/relationships/slide" Target="slides/slide34.xml"/><Relationship Id="rId58" Type="http://schemas.openxmlformats.org/officeDocument/2006/relationships/slide" Target="slides/slide39.xml"/><Relationship Id="rId74" Type="http://schemas.openxmlformats.org/officeDocument/2006/relationships/slide" Target="slides/slide55.xml"/><Relationship Id="rId79" Type="http://schemas.openxmlformats.org/officeDocument/2006/relationships/slide" Target="slides/slide60.xml"/><Relationship Id="rId102" Type="http://schemas.openxmlformats.org/officeDocument/2006/relationships/slide" Target="slides/slide83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1.xml"/><Relationship Id="rId95" Type="http://schemas.openxmlformats.org/officeDocument/2006/relationships/slide" Target="slides/slide76.xml"/><Relationship Id="rId22" Type="http://schemas.openxmlformats.org/officeDocument/2006/relationships/slide" Target="slides/slide3.xml"/><Relationship Id="rId27" Type="http://schemas.openxmlformats.org/officeDocument/2006/relationships/slide" Target="slides/slide8.xml"/><Relationship Id="rId43" Type="http://schemas.openxmlformats.org/officeDocument/2006/relationships/slide" Target="slides/slide24.xml"/><Relationship Id="rId48" Type="http://schemas.openxmlformats.org/officeDocument/2006/relationships/slide" Target="slides/slide29.xml"/><Relationship Id="rId64" Type="http://schemas.openxmlformats.org/officeDocument/2006/relationships/slide" Target="slides/slide45.xml"/><Relationship Id="rId69" Type="http://schemas.openxmlformats.org/officeDocument/2006/relationships/slide" Target="slides/slide50.xml"/><Relationship Id="rId113" Type="http://schemas.openxmlformats.org/officeDocument/2006/relationships/tableStyles" Target="tableStyles.xml"/><Relationship Id="rId80" Type="http://schemas.openxmlformats.org/officeDocument/2006/relationships/slide" Target="slides/slide61.xml"/><Relationship Id="rId85" Type="http://schemas.openxmlformats.org/officeDocument/2006/relationships/slide" Target="slides/slide66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" Target="slides/slide14.xml"/><Relationship Id="rId38" Type="http://schemas.openxmlformats.org/officeDocument/2006/relationships/slide" Target="slides/slide19.xml"/><Relationship Id="rId59" Type="http://schemas.openxmlformats.org/officeDocument/2006/relationships/slide" Target="slides/slide40.xml"/><Relationship Id="rId103" Type="http://schemas.openxmlformats.org/officeDocument/2006/relationships/slide" Target="slides/slide84.xml"/><Relationship Id="rId108" Type="http://schemas.openxmlformats.org/officeDocument/2006/relationships/tags" Target="tags/tag1.xml"/><Relationship Id="rId54" Type="http://schemas.openxmlformats.org/officeDocument/2006/relationships/slide" Target="slides/slide35.xml"/><Relationship Id="rId70" Type="http://schemas.openxmlformats.org/officeDocument/2006/relationships/slide" Target="slides/slide51.xml"/><Relationship Id="rId75" Type="http://schemas.openxmlformats.org/officeDocument/2006/relationships/slide" Target="slides/slide56.xml"/><Relationship Id="rId91" Type="http://schemas.openxmlformats.org/officeDocument/2006/relationships/slide" Target="slides/slide72.xml"/><Relationship Id="rId96" Type="http://schemas.openxmlformats.org/officeDocument/2006/relationships/slide" Target="slides/slide7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4.xml"/><Relationship Id="rId28" Type="http://schemas.openxmlformats.org/officeDocument/2006/relationships/slide" Target="slides/slide9.xml"/><Relationship Id="rId36" Type="http://schemas.openxmlformats.org/officeDocument/2006/relationships/slide" Target="slides/slide17.xml"/><Relationship Id="rId49" Type="http://schemas.openxmlformats.org/officeDocument/2006/relationships/slide" Target="slides/slide30.xml"/><Relationship Id="rId57" Type="http://schemas.openxmlformats.org/officeDocument/2006/relationships/slide" Target="slides/slide38.xml"/><Relationship Id="rId106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2.xml"/><Relationship Id="rId44" Type="http://schemas.openxmlformats.org/officeDocument/2006/relationships/slide" Target="slides/slide25.xml"/><Relationship Id="rId52" Type="http://schemas.openxmlformats.org/officeDocument/2006/relationships/slide" Target="slides/slide33.xml"/><Relationship Id="rId60" Type="http://schemas.openxmlformats.org/officeDocument/2006/relationships/slide" Target="slides/slide41.xml"/><Relationship Id="rId65" Type="http://schemas.openxmlformats.org/officeDocument/2006/relationships/slide" Target="slides/slide46.xml"/><Relationship Id="rId73" Type="http://schemas.openxmlformats.org/officeDocument/2006/relationships/slide" Target="slides/slide54.xml"/><Relationship Id="rId78" Type="http://schemas.openxmlformats.org/officeDocument/2006/relationships/slide" Target="slides/slide59.xml"/><Relationship Id="rId81" Type="http://schemas.openxmlformats.org/officeDocument/2006/relationships/slide" Target="slides/slide62.xml"/><Relationship Id="rId86" Type="http://schemas.openxmlformats.org/officeDocument/2006/relationships/slide" Target="slides/slide67.xml"/><Relationship Id="rId94" Type="http://schemas.openxmlformats.org/officeDocument/2006/relationships/slide" Target="slides/slide75.xml"/><Relationship Id="rId99" Type="http://schemas.openxmlformats.org/officeDocument/2006/relationships/slide" Target="slides/slide80.xml"/><Relationship Id="rId101" Type="http://schemas.openxmlformats.org/officeDocument/2006/relationships/slide" Target="slides/slide8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20.xml"/><Relationship Id="rId109" Type="http://schemas.openxmlformats.org/officeDocument/2006/relationships/commentAuthors" Target="commentAuthors.xml"/><Relationship Id="rId34" Type="http://schemas.openxmlformats.org/officeDocument/2006/relationships/slide" Target="slides/slide15.xml"/><Relationship Id="rId50" Type="http://schemas.openxmlformats.org/officeDocument/2006/relationships/slide" Target="slides/slide31.xml"/><Relationship Id="rId55" Type="http://schemas.openxmlformats.org/officeDocument/2006/relationships/slide" Target="slides/slide36.xml"/><Relationship Id="rId76" Type="http://schemas.openxmlformats.org/officeDocument/2006/relationships/slide" Target="slides/slide57.xml"/><Relationship Id="rId97" Type="http://schemas.openxmlformats.org/officeDocument/2006/relationships/slide" Target="slides/slide78.xml"/><Relationship Id="rId104" Type="http://schemas.openxmlformats.org/officeDocument/2006/relationships/slide" Target="slides/slide85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2.xml"/><Relationship Id="rId92" Type="http://schemas.openxmlformats.org/officeDocument/2006/relationships/slide" Target="slides/slide73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0.xml"/><Relationship Id="rId24" Type="http://schemas.openxmlformats.org/officeDocument/2006/relationships/slide" Target="slides/slide5.xml"/><Relationship Id="rId40" Type="http://schemas.openxmlformats.org/officeDocument/2006/relationships/slide" Target="slides/slide21.xml"/><Relationship Id="rId45" Type="http://schemas.openxmlformats.org/officeDocument/2006/relationships/slide" Target="slides/slide26.xml"/><Relationship Id="rId66" Type="http://schemas.openxmlformats.org/officeDocument/2006/relationships/slide" Target="slides/slide47.xml"/><Relationship Id="rId87" Type="http://schemas.openxmlformats.org/officeDocument/2006/relationships/slide" Target="slides/slide68.xml"/><Relationship Id="rId110" Type="http://schemas.openxmlformats.org/officeDocument/2006/relationships/presProps" Target="presProps.xml"/><Relationship Id="rId61" Type="http://schemas.openxmlformats.org/officeDocument/2006/relationships/slide" Target="slides/slide42.xml"/><Relationship Id="rId82" Type="http://schemas.openxmlformats.org/officeDocument/2006/relationships/slide" Target="slides/slide63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1.xml"/><Relationship Id="rId35" Type="http://schemas.openxmlformats.org/officeDocument/2006/relationships/slide" Target="slides/slide16.xml"/><Relationship Id="rId56" Type="http://schemas.openxmlformats.org/officeDocument/2006/relationships/slide" Target="slides/slide37.xml"/><Relationship Id="rId77" Type="http://schemas.openxmlformats.org/officeDocument/2006/relationships/slide" Target="slides/slide58.xml"/><Relationship Id="rId100" Type="http://schemas.openxmlformats.org/officeDocument/2006/relationships/slide" Target="slides/slide81.xml"/><Relationship Id="rId105" Type="http://schemas.openxmlformats.org/officeDocument/2006/relationships/slide" Target="slides/slide86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2.xml"/><Relationship Id="rId72" Type="http://schemas.openxmlformats.org/officeDocument/2006/relationships/slide" Target="slides/slide53.xml"/><Relationship Id="rId93" Type="http://schemas.openxmlformats.org/officeDocument/2006/relationships/slide" Target="slides/slide74.xml"/><Relationship Id="rId98" Type="http://schemas.openxmlformats.org/officeDocument/2006/relationships/slide" Target="slides/slide79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6.xml"/><Relationship Id="rId46" Type="http://schemas.openxmlformats.org/officeDocument/2006/relationships/slide" Target="slides/slide27.xml"/><Relationship Id="rId67" Type="http://schemas.openxmlformats.org/officeDocument/2006/relationships/slide" Target="slides/slide48.xml"/><Relationship Id="rId20" Type="http://schemas.openxmlformats.org/officeDocument/2006/relationships/slide" Target="slides/slide1.xml"/><Relationship Id="rId41" Type="http://schemas.openxmlformats.org/officeDocument/2006/relationships/slide" Target="slides/slide22.xml"/><Relationship Id="rId62" Type="http://schemas.openxmlformats.org/officeDocument/2006/relationships/slide" Target="slides/slide43.xml"/><Relationship Id="rId83" Type="http://schemas.openxmlformats.org/officeDocument/2006/relationships/slide" Target="slides/slide64.xml"/><Relationship Id="rId88" Type="http://schemas.openxmlformats.org/officeDocument/2006/relationships/slide" Target="slides/slide69.xml"/><Relationship Id="rId11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2023/12/24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互动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拓展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互动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拓展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19" Type="http://schemas.openxmlformats.org/officeDocument/2006/relationships/theme" Target="../theme/theme1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1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4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16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7.xml"/><Relationship Id="rId7" Type="http://schemas.openxmlformats.org/officeDocument/2006/relationships/image" Target="../media/image5.svg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4.png"/><Relationship Id="rId5" Type="http://schemas.openxmlformats.org/officeDocument/2006/relationships/theme" Target="../theme/theme17.xml"/><Relationship Id="rId4" Type="http://schemas.openxmlformats.org/officeDocument/2006/relationships/slideLayout" Target="../slideLayouts/slideLayout78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1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18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4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1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多一句没有，少一句不行，用最短时间，教会最实用的技术！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1728120" y="2333175"/>
            <a:ext cx="2316480" cy="73723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i="0" dirty="0">
                <a:latin typeface="阿里巴巴普惠体" panose="00020600040101010101" charset="-122"/>
                <a:ea typeface="阿里巴巴普惠体" panose="00020600040101010101" charset="-122"/>
                <a:cs typeface="Alibaba PuHuiTi B" pitchFamily="18" charset="-122"/>
              </a:rPr>
              <a:t>学习目标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1728120" y="2333175"/>
            <a:ext cx="2316480" cy="73723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i="0" dirty="0">
                <a:latin typeface="阿里巴巴普惠体" panose="00020600040101010101" charset="-122"/>
                <a:ea typeface="阿里巴巴普惠体" panose="00020600040101010101" charset="-122"/>
                <a:cs typeface="Alibaba PuHuiTi B" pitchFamily="18" charset="-122"/>
              </a:rPr>
              <a:t>学习目标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1728120" y="2333175"/>
            <a:ext cx="2316480" cy="73723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i="0" dirty="0">
                <a:latin typeface="阿里巴巴普惠体" panose="00020600040101010101" charset="-122"/>
                <a:ea typeface="阿里巴巴普惠体" panose="00020600040101010101" charset="-122"/>
                <a:cs typeface="Alibaba PuHuiTi B" pitchFamily="18" charset="-122"/>
              </a:rPr>
              <a:t>学习目标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1728120" y="2333175"/>
            <a:ext cx="2316480" cy="73723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i="0" dirty="0">
                <a:latin typeface="阿里巴巴普惠体" panose="00020600040101010101" charset="-122"/>
                <a:ea typeface="阿里巴巴普惠体" panose="00020600040101010101" charset="-122"/>
                <a:cs typeface="Alibaba PuHuiTi B" pitchFamily="18" charset="-122"/>
              </a:rPr>
              <a:t>学习目标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1728120" y="2333175"/>
            <a:ext cx="2316480" cy="73723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i="0" dirty="0">
                <a:latin typeface="阿里巴巴普惠体" panose="00020600040101010101" charset="-122"/>
                <a:ea typeface="阿里巴巴普惠体" panose="00020600040101010101" charset="-122"/>
                <a:cs typeface="Alibaba PuHuiTi B" pitchFamily="18" charset="-122"/>
              </a:rPr>
              <a:t>学习目标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1728120" y="2333175"/>
            <a:ext cx="2316480" cy="73723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i="0" dirty="0">
                <a:latin typeface="阿里巴巴普惠体" panose="00020600040101010101" charset="-122"/>
                <a:ea typeface="阿里巴巴普惠体" panose="00020600040101010101" charset="-122"/>
                <a:cs typeface="Alibaba PuHuiTi B" pitchFamily="18" charset="-122"/>
              </a:rPr>
              <a:t>学习目标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1728120" y="2333175"/>
            <a:ext cx="2316480" cy="73723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i="0" dirty="0">
                <a:latin typeface="阿里巴巴普惠体" panose="00020600040101010101" charset="-122"/>
                <a:ea typeface="阿里巴巴普惠体" panose="00020600040101010101" charset="-122"/>
                <a:cs typeface="Alibaba PuHuiTi B" pitchFamily="18" charset="-122"/>
              </a:rPr>
              <a:t>学习目标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1728120" y="2333175"/>
            <a:ext cx="2316480" cy="73723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i="0" dirty="0">
                <a:latin typeface="阿里巴巴普惠体" panose="00020600040101010101" charset="-122"/>
                <a:ea typeface="阿里巴巴普惠体" panose="00020600040101010101" charset="-122"/>
                <a:cs typeface="Alibaba PuHuiTi B" pitchFamily="18" charset="-122"/>
              </a:rPr>
              <a:t>学习目标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/>
            <p:cNvSpPr txBox="1"/>
            <p:nvPr/>
          </p:nvSpPr>
          <p:spPr>
            <a:xfrm>
              <a:off x="2547383" y="1223746"/>
              <a:ext cx="1249680" cy="73723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i="0" dirty="0">
                  <a:latin typeface="阿里巴巴普惠体" panose="00020600040101010101" charset="-122"/>
                  <a:ea typeface="阿里巴巴普惠体" panose="00020600040101010101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  <p:cxnSp>
          <p:nvCxnSpPr>
            <p:cNvPr id="23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28120" y="2333175"/>
            <a:ext cx="2316480" cy="73723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i="0" dirty="0">
                <a:latin typeface="阿里巴巴普惠体" panose="00020600040101010101" charset="-122"/>
                <a:ea typeface="阿里巴巴普惠体" panose="00020600040101010101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多一句没有，少一句不行，用最短时间，教会更实用的技术！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28120" y="2333175"/>
            <a:ext cx="2316480" cy="73723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i="0" dirty="0">
                <a:latin typeface="阿里巴巴普惠体" panose="00020600040101010101" charset="-122"/>
                <a:ea typeface="阿里巴巴普惠体" panose="00020600040101010101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28120" y="2333175"/>
            <a:ext cx="2316480" cy="73723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dirty="0">
                <a:latin typeface="阿里巴巴普惠体" panose="00020600040101010101" charset="-122"/>
                <a:ea typeface="阿里巴巴普惠体" panose="00020600040101010101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3.xml"/><Relationship Id="rId4" Type="http://schemas.openxmlformats.org/officeDocument/2006/relationships/image" Target="../media/image14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4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25500" y="2158365"/>
            <a:ext cx="10541000" cy="1158875"/>
          </a:xfrm>
        </p:spPr>
        <p:txBody>
          <a:bodyPr/>
          <a:lstStyle/>
          <a:p>
            <a:r>
              <a:rPr lang="zh-CN" altLang="en-US" sz="6600" dirty="0">
                <a:solidFill>
                  <a:schemeClr val="tx2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rPr>
              <a:t>初识</a:t>
            </a:r>
            <a:r>
              <a:rPr lang="en-US" sz="6600" dirty="0">
                <a:solidFill>
                  <a:schemeClr val="accent3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L</a:t>
            </a:r>
            <a:r>
              <a:rPr lang="en-US" sz="6600" dirty="0">
                <a:solidFill>
                  <a:schemeClr val="accent4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i</a:t>
            </a:r>
            <a:r>
              <a:rPr lang="en-US" sz="6600" dirty="0">
                <a:solidFill>
                  <a:schemeClr val="accent5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n</a:t>
            </a:r>
            <a:r>
              <a:rPr lang="en-US" sz="6600" dirty="0">
                <a:solidFill>
                  <a:schemeClr val="accent6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u</a:t>
            </a:r>
            <a:r>
              <a:rPr lang="en-US" sz="6600" dirty="0">
                <a:solidFill>
                  <a:schemeClr val="tx2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x</a:t>
            </a:r>
            <a:endParaRPr lang="zh-CN" altLang="en-US" sz="6600" dirty="0">
              <a:solidFill>
                <a:schemeClr val="tx2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6" name="图片 5" descr="01 (140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720" y="4218305"/>
            <a:ext cx="1179195" cy="11791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9465" y="1289050"/>
            <a:ext cx="410210" cy="41021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5019675" y="1029335"/>
            <a:ext cx="5973445" cy="400494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操作系统概述</a:t>
            </a:r>
          </a:p>
          <a:p>
            <a:pPr algn="l"/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初识</a:t>
            </a:r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Linux</a:t>
            </a:r>
          </a:p>
          <a:p>
            <a:pPr algn="l"/>
            <a:r>
              <a:rPr kumimoji="1" lang="zh-CN" altLang="en-US" sz="1600" dirty="0">
                <a:sym typeface="+mn-ea"/>
              </a:rPr>
              <a:t>虚拟机介绍</a:t>
            </a:r>
          </a:p>
          <a:p>
            <a:pPr algn="l"/>
            <a:r>
              <a:rPr kumimoji="1" lang="en-US" altLang="zh-CN" sz="1600" dirty="0">
                <a:sym typeface="+mn-ea"/>
              </a:rPr>
              <a:t>VMware WorkStation</a:t>
            </a:r>
            <a:r>
              <a:rPr kumimoji="1" lang="zh-CN" altLang="en-US" sz="1600" dirty="0">
                <a:sym typeface="+mn-ea"/>
              </a:rPr>
              <a:t>安装</a:t>
            </a:r>
          </a:p>
          <a:p>
            <a:pPr algn="l"/>
            <a:r>
              <a:rPr kumimoji="1" lang="zh-CN" altLang="en-US" sz="1600" dirty="0">
                <a:sym typeface="+mn-ea"/>
              </a:rPr>
              <a:t>在</a:t>
            </a:r>
            <a:r>
              <a:rPr kumimoji="1" lang="en-US" altLang="zh-CN" sz="1600" dirty="0">
                <a:sym typeface="+mn-ea"/>
              </a:rPr>
              <a:t>VMware</a:t>
            </a:r>
            <a:r>
              <a:rPr kumimoji="1" lang="zh-CN" altLang="en-US" sz="1600" dirty="0">
                <a:sym typeface="+mn-ea"/>
              </a:rPr>
              <a:t>上安装</a:t>
            </a:r>
            <a:r>
              <a:rPr kumimoji="1" lang="en-US" altLang="zh-CN" sz="1600" dirty="0">
                <a:sym typeface="+mn-ea"/>
              </a:rPr>
              <a:t>Linux</a:t>
            </a:r>
          </a:p>
          <a:p>
            <a:pPr algn="l"/>
            <a:r>
              <a:rPr kumimoji="1" lang="en-US" altLang="zh-CN" sz="1600" dirty="0">
                <a:sym typeface="+mn-ea"/>
              </a:rPr>
              <a:t>Mac</a:t>
            </a:r>
            <a:r>
              <a:rPr kumimoji="1" lang="zh-CN" altLang="en-US" sz="1600" dirty="0">
                <a:sym typeface="+mn-ea"/>
              </a:rPr>
              <a:t>系统</a:t>
            </a:r>
            <a:r>
              <a:rPr kumimoji="1" lang="en-US" altLang="zh-CN" sz="1600" dirty="0">
                <a:sym typeface="+mn-ea"/>
              </a:rPr>
              <a:t>Linux</a:t>
            </a:r>
            <a:r>
              <a:rPr kumimoji="1" lang="zh-CN" altLang="en-US" sz="1600" dirty="0">
                <a:sym typeface="+mn-ea"/>
              </a:rPr>
              <a:t>环境</a:t>
            </a:r>
          </a:p>
          <a:p>
            <a:pPr algn="l"/>
            <a:r>
              <a:rPr kumimoji="1" lang="zh-CN" altLang="en-US" sz="1600" dirty="0">
                <a:sym typeface="+mn-ea"/>
              </a:rPr>
              <a:t>远程连接</a:t>
            </a:r>
            <a:r>
              <a:rPr kumimoji="1" lang="en-US" altLang="zh-CN" sz="1600" dirty="0">
                <a:sym typeface="+mn-ea"/>
              </a:rPr>
              <a:t>Linux</a:t>
            </a:r>
            <a:r>
              <a:rPr kumimoji="1" lang="zh-CN" altLang="en-US" sz="1600" dirty="0">
                <a:sym typeface="+mn-ea"/>
              </a:rPr>
              <a:t>系统</a:t>
            </a:r>
          </a:p>
          <a:p>
            <a:pPr algn="l"/>
            <a:r>
              <a:rPr kumimoji="1" lang="zh-CN" altLang="en-US" sz="1600" dirty="0">
                <a:sym typeface="+mn-ea"/>
              </a:rPr>
              <a:t>拓展：</a:t>
            </a:r>
            <a:r>
              <a:rPr kumimoji="1" lang="en-US" altLang="zh-CN" sz="1600" dirty="0">
                <a:sym typeface="+mn-ea"/>
              </a:rPr>
              <a:t>WSL</a:t>
            </a:r>
            <a:r>
              <a:rPr kumimoji="1" lang="zh-CN" altLang="en-US" sz="1600" dirty="0">
                <a:sym typeface="+mn-ea"/>
              </a:rPr>
              <a:t>（</a:t>
            </a:r>
            <a:r>
              <a:rPr kumimoji="1" lang="en-US" altLang="zh-CN" sz="1600" dirty="0">
                <a:sym typeface="+mn-ea"/>
              </a:rPr>
              <a:t>Windows Subsystem for Linux</a:t>
            </a:r>
            <a:r>
              <a:rPr kumimoji="1" lang="zh-CN" altLang="en-US" sz="1600" dirty="0">
                <a:sym typeface="+mn-ea"/>
              </a:rPr>
              <a:t>）</a:t>
            </a:r>
          </a:p>
          <a:p>
            <a:pPr algn="l"/>
            <a:r>
              <a:rPr kumimoji="1" lang="zh-CN" altLang="en-US" sz="1600" dirty="0">
                <a:sym typeface="+mn-ea"/>
              </a:rPr>
              <a:t>扩展：虚拟机快照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了解</a:t>
            </a:r>
            <a:r>
              <a:rPr lang="en-US" altLang="zh-CN">
                <a:solidFill>
                  <a:srgbClr val="FF0000"/>
                </a:solidFill>
              </a:rPr>
              <a:t>Linux</a:t>
            </a:r>
            <a:r>
              <a:rPr lang="zh-CN" altLang="en-US">
                <a:solidFill>
                  <a:srgbClr val="FF0000"/>
                </a:solidFill>
              </a:rPr>
              <a:t>系统的诞生</a:t>
            </a:r>
          </a:p>
          <a:p>
            <a:r>
              <a:rPr lang="zh-CN" altLang="en-US">
                <a:solidFill>
                  <a:srgbClr val="FF0000"/>
                </a:solidFill>
              </a:rPr>
              <a:t>了解什么是</a:t>
            </a:r>
            <a:r>
              <a:rPr lang="en-US" altLang="zh-CN">
                <a:solidFill>
                  <a:srgbClr val="FF0000"/>
                </a:solidFill>
              </a:rPr>
              <a:t>Linux</a:t>
            </a:r>
            <a:r>
              <a:rPr lang="zh-CN" altLang="en-US">
                <a:solidFill>
                  <a:srgbClr val="FF0000"/>
                </a:solidFill>
              </a:rPr>
              <a:t>内核</a:t>
            </a:r>
          </a:p>
          <a:p>
            <a:r>
              <a:rPr lang="zh-CN" altLang="en-US">
                <a:solidFill>
                  <a:srgbClr val="FF0000"/>
                </a:solidFill>
              </a:rPr>
              <a:t>了解常见的</a:t>
            </a:r>
            <a:r>
              <a:rPr lang="en-US" altLang="zh-CN">
                <a:solidFill>
                  <a:srgbClr val="FF0000"/>
                </a:solidFill>
              </a:rPr>
              <a:t>Linux</a:t>
            </a:r>
            <a:r>
              <a:rPr lang="zh-CN" altLang="en-US">
                <a:solidFill>
                  <a:srgbClr val="FF0000"/>
                </a:solidFill>
              </a:rPr>
              <a:t>发行版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Linux</a:t>
            </a:r>
            <a:r>
              <a:t>的诞生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Linux创始人: 林纳斯 托瓦兹</a:t>
            </a:r>
          </a:p>
          <a:p>
            <a:r>
              <a:rPr lang="en-US" altLang="zh-CN"/>
              <a:t>L</a:t>
            </a:r>
            <a:r>
              <a:rPr lang="zh-CN" altLang="en-US"/>
              <a:t>inux 诞生于1991年，作者上大学期间</a:t>
            </a:r>
          </a:p>
          <a:p>
            <a:r>
              <a:rPr lang="zh-CN" altLang="en-US"/>
              <a:t>因为创始人在上大学期间经常需要浏览新闻和处理邮件，发现现有的操作系统不好用, 于是他决心自己写一个保护模式下的操作系统，这就是Linux的原型， 当时他21岁，后来经过全世界网友的支持, 现在能够兼容多种硬件，成为最为流行的服务器操作系统之一。</a:t>
            </a:r>
          </a:p>
        </p:txBody>
      </p:sp>
      <p:pic>
        <p:nvPicPr>
          <p:cNvPr id="16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3695065"/>
            <a:ext cx="3761740" cy="266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725" y="3877945"/>
            <a:ext cx="1892300" cy="2298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01 (13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2935" y="5085080"/>
            <a:ext cx="1652270" cy="16522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Linux</a:t>
            </a:r>
            <a:r>
              <a:t>内核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Linux</a:t>
            </a:r>
            <a:r>
              <a:rPr lang="zh-CN" altLang="en-US"/>
              <a:t>系统的组成如下：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Linux</a:t>
            </a:r>
            <a:r>
              <a:rPr lang="zh-CN" altLang="en-US"/>
              <a:t>系统内核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系统级应用程序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两部分组成。</a:t>
            </a:r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内核提供系统最核心的功能，如：调度</a:t>
            </a:r>
            <a:r>
              <a:rPr lang="en-US" altLang="zh-CN"/>
              <a:t>CPU</a:t>
            </a:r>
            <a:r>
              <a:rPr lang="zh-CN" altLang="en-US"/>
              <a:t>、调度内存、调度文件系统、调度网络通讯、调度</a:t>
            </a:r>
            <a:r>
              <a:rPr lang="en-US" altLang="zh-CN"/>
              <a:t>IO</a:t>
            </a:r>
            <a:r>
              <a:rPr lang="zh-CN" altLang="en-US"/>
              <a:t>等。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系统级应用程序，可以理解为出厂自带程序，可供用户快速上手操作系统，如：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	</a:t>
            </a:r>
            <a:r>
              <a:rPr lang="zh-CN" altLang="en-US"/>
              <a:t>文件管理器、任务管理器、图片查看、音乐播放等。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比如，播放音乐，无论用户使用自带音乐播放器或是自行安装的第三方播放器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均是由播放器程序，调用内核提供的相关功能，由内核调度</a:t>
            </a:r>
            <a:r>
              <a:rPr lang="en-US" altLang="zh-CN"/>
              <a:t>CPU</a:t>
            </a:r>
            <a:r>
              <a:rPr lang="zh-CN" altLang="en-US"/>
              <a:t>解码、音响发声等。</a:t>
            </a:r>
          </a:p>
        </p:txBody>
      </p:sp>
      <p:pic>
        <p:nvPicPr>
          <p:cNvPr id="17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725" y="1601470"/>
            <a:ext cx="1969135" cy="19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 descr="01 (14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6110" y="4974590"/>
            <a:ext cx="1640840" cy="16408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265" y="1785620"/>
            <a:ext cx="4613910" cy="15976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Linux</a:t>
            </a:r>
            <a:r>
              <a:t>内核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可以看出，内核是</a:t>
            </a:r>
            <a:r>
              <a:rPr lang="en-US" altLang="zh-CN"/>
              <a:t>Linux</a:t>
            </a:r>
            <a:r>
              <a:rPr lang="zh-CN" altLang="en-US"/>
              <a:t>操作系统最核心的所在，系统级应用程序只是锦上添花。</a:t>
            </a:r>
          </a:p>
          <a:p>
            <a:r>
              <a:rPr lang="en-US" altLang="zh-CN"/>
              <a:t>Linux</a:t>
            </a:r>
            <a:r>
              <a:rPr lang="zh-CN" altLang="en-US"/>
              <a:t>内核是免费开源的，任何人都可以下载内核源码并查看且修改。</a:t>
            </a:r>
          </a:p>
          <a:p>
            <a:r>
              <a:rPr lang="zh-CN" altLang="en-US"/>
              <a:t>可以通过：https://www.kernel.org</a:t>
            </a:r>
            <a:r>
              <a:rPr lang="en-US" altLang="zh-CN"/>
              <a:t>   </a:t>
            </a:r>
            <a:r>
              <a:rPr lang="zh-CN" altLang="en-US"/>
              <a:t>去下载</a:t>
            </a:r>
            <a:r>
              <a:rPr lang="en-US" altLang="zh-CN"/>
              <a:t>Linux</a:t>
            </a:r>
            <a:r>
              <a:rPr lang="zh-CN" altLang="en-US"/>
              <a:t>内核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45" y="3159760"/>
            <a:ext cx="7475220" cy="3078480"/>
          </a:xfrm>
          <a:prstGeom prst="rect">
            <a:avLst/>
          </a:prstGeom>
        </p:spPr>
      </p:pic>
      <p:pic>
        <p:nvPicPr>
          <p:cNvPr id="5" name="图片 4" descr="01 (15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5005" y="5091430"/>
            <a:ext cx="1536700" cy="15367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Linux</a:t>
            </a:r>
            <a:r>
              <a:t>发行版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内核是免费、开源的，这也就代表了：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任何人都可以获得并修改内核，并且自行集成系统级程序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提供了内核</a:t>
            </a:r>
            <a:r>
              <a:rPr lang="en-US" altLang="zh-CN"/>
              <a:t>+</a:t>
            </a:r>
            <a:r>
              <a:rPr lang="zh-CN" altLang="en-US"/>
              <a:t>系统级程序的完整封装，称之为</a:t>
            </a:r>
            <a:r>
              <a:rPr lang="en-US" altLang="zh-CN"/>
              <a:t>Linux</a:t>
            </a:r>
            <a:r>
              <a:rPr lang="zh-CN" altLang="en-US"/>
              <a:t>发行版</a:t>
            </a:r>
          </a:p>
        </p:txBody>
      </p:sp>
      <p:pic>
        <p:nvPicPr>
          <p:cNvPr id="4" name="图片 3" descr="01 (1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0995" y="5012055"/>
            <a:ext cx="1882775" cy="1882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75" y="3716655"/>
            <a:ext cx="3192780" cy="11963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520" y="3716020"/>
            <a:ext cx="3185160" cy="11963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Linux</a:t>
            </a:r>
            <a:r>
              <a:t>发行版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任何人都可以封装</a:t>
            </a:r>
            <a:r>
              <a:rPr lang="en-US" altLang="zh-CN"/>
              <a:t>Linux</a:t>
            </a:r>
            <a:r>
              <a:rPr lang="zh-CN" altLang="en-US"/>
              <a:t>，目前市面上由非常多的</a:t>
            </a:r>
            <a:r>
              <a:rPr lang="en-US" altLang="zh-CN"/>
              <a:t>Linux</a:t>
            </a:r>
            <a:r>
              <a:rPr lang="zh-CN" altLang="en-US"/>
              <a:t>发行版，常用的、知名的如下：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本次课程，我们将基于：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主要</a:t>
            </a:r>
            <a:r>
              <a:rPr lang="zh-CN" altLang="en-US"/>
              <a:t>基于</a:t>
            </a:r>
            <a:r>
              <a:rPr lang="en-US" altLang="zh-CN"/>
              <a:t>CentOS</a:t>
            </a:r>
            <a:r>
              <a:rPr lang="zh-CN" altLang="en-US"/>
              <a:t>操作系统进行讲解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辅助</a:t>
            </a:r>
            <a:r>
              <a:rPr lang="zh-CN" altLang="en-US"/>
              <a:t>讲解</a:t>
            </a:r>
            <a:r>
              <a:rPr lang="en-US" altLang="zh-CN"/>
              <a:t>Ubuntu</a:t>
            </a:r>
            <a:r>
              <a:rPr lang="zh-CN" altLang="en-US"/>
              <a:t>系统的相关知识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941060" y="3302635"/>
            <a:ext cx="309880" cy="25273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5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15" y="2137410"/>
            <a:ext cx="5692140" cy="2832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5290820" y="5217160"/>
            <a:ext cx="4403725" cy="116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不同的发行版：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基础命令</a:t>
            </a:r>
            <a:r>
              <a:rPr lang="en-US" altLang="zh-CN" sz="1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100%</a:t>
            </a:r>
            <a:r>
              <a:rPr lang="zh-CN" altLang="en-US" sz="1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是相同的（课程讲解内容）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部分操作不同（如软件安装）</a:t>
            </a:r>
          </a:p>
          <a:p>
            <a:pPr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同学们不用纠结选择什么发行版</a:t>
            </a:r>
          </a:p>
          <a:p>
            <a:pPr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不论用什么发行版，都是</a:t>
            </a:r>
            <a:r>
              <a:rPr lang="en-US" altLang="zh-CN" sz="1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Linux</a:t>
            </a:r>
            <a:r>
              <a:rPr lang="zh-CN" altLang="en-US" sz="1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，学到的东西都是通用的。</a:t>
            </a:r>
          </a:p>
        </p:txBody>
      </p:sp>
      <p:pic>
        <p:nvPicPr>
          <p:cNvPr id="7" name="图片 6" descr="01 (17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3260" y="5045075"/>
            <a:ext cx="1649730" cy="1649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163310" cy="4511040"/>
          </a:xfrm>
        </p:spPr>
        <p:txBody>
          <a:bodyPr/>
          <a:lstStyle/>
          <a:p>
            <a:pPr marL="0" indent="0">
              <a:lnSpc>
                <a:spcPct val="190000"/>
              </a:lnSpc>
              <a:buNone/>
            </a:pPr>
            <a:r>
              <a:rPr lang="en-US" altLang="zh-CN"/>
              <a:t>1. Linux</a:t>
            </a:r>
            <a:r>
              <a:rPr lang="zh-CN" altLang="en-US"/>
              <a:t>的诞生</a:t>
            </a:r>
          </a:p>
          <a:p>
            <a:pPr marL="0" indent="0">
              <a:lnSpc>
                <a:spcPct val="190000"/>
              </a:lnSpc>
              <a:buNone/>
            </a:pPr>
            <a:r>
              <a:rPr lang="en-US" altLang="zh-CN" sz="1400"/>
              <a:t>Linux</a:t>
            </a:r>
            <a:r>
              <a:rPr lang="zh-CN" altLang="en-US" sz="1400"/>
              <a:t>由</a:t>
            </a:r>
            <a:r>
              <a:rPr lang="zh-CN" altLang="en-US" sz="1400">
                <a:sym typeface="+mn-ea"/>
              </a:rPr>
              <a:t>林纳斯 托瓦兹在</a:t>
            </a:r>
            <a:r>
              <a:rPr lang="en-US" altLang="zh-CN" sz="1400">
                <a:sym typeface="+mn-ea"/>
              </a:rPr>
              <a:t>1991</a:t>
            </a:r>
            <a:r>
              <a:rPr lang="zh-CN" altLang="en-US" sz="1400">
                <a:sym typeface="+mn-ea"/>
              </a:rPr>
              <a:t>年创立并发展至今成为服务器操作系统领域的核心系统。</a:t>
            </a:r>
          </a:p>
          <a:p>
            <a:pPr marL="0" indent="0">
              <a:lnSpc>
                <a:spcPct val="190000"/>
              </a:lnSpc>
              <a:buNone/>
            </a:pPr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什么是</a:t>
            </a:r>
            <a:r>
              <a:rPr lang="en-US" altLang="zh-CN">
                <a:sym typeface="+mn-ea"/>
              </a:rPr>
              <a:t>Linux</a:t>
            </a:r>
            <a:r>
              <a:rPr lang="zh-CN" altLang="en-US">
                <a:sym typeface="+mn-ea"/>
              </a:rPr>
              <a:t>系统的内核</a:t>
            </a:r>
          </a:p>
          <a:p>
            <a:pPr marL="0" indent="0">
              <a:lnSpc>
                <a:spcPct val="190000"/>
              </a:lnSpc>
              <a:buNone/>
            </a:pPr>
            <a:r>
              <a:rPr lang="zh-CN" altLang="en-US" sz="1400">
                <a:sym typeface="+mn-ea"/>
              </a:rPr>
              <a:t>内核提供了</a:t>
            </a:r>
            <a:r>
              <a:rPr lang="en-US" altLang="zh-CN" sz="1400">
                <a:sym typeface="+mn-ea"/>
              </a:rPr>
              <a:t>Linux</a:t>
            </a:r>
            <a:r>
              <a:rPr lang="zh-CN" altLang="en-US" sz="1400">
                <a:sym typeface="+mn-ea"/>
              </a:rPr>
              <a:t>系统的主要功能，如硬件调度管理的能力。</a:t>
            </a:r>
          </a:p>
          <a:p>
            <a:pPr marL="0" indent="0">
              <a:lnSpc>
                <a:spcPct val="190000"/>
              </a:lnSpc>
              <a:buNone/>
            </a:pPr>
            <a:r>
              <a:rPr lang="en-US" altLang="zh-CN" sz="1400">
                <a:sym typeface="+mn-ea"/>
              </a:rPr>
              <a:t>Linux</a:t>
            </a:r>
            <a:r>
              <a:rPr lang="zh-CN" altLang="en-US" sz="1400">
                <a:sym typeface="+mn-ea"/>
              </a:rPr>
              <a:t>内核是免费开源的，任何人都可以查看内核的源代码，甚至是贡献源代码。</a:t>
            </a:r>
          </a:p>
          <a:p>
            <a:pPr marL="0" indent="0">
              <a:lnSpc>
                <a:spcPct val="190000"/>
              </a:lnSpc>
              <a:buNone/>
            </a:pPr>
            <a:r>
              <a:rPr lang="en-US" altLang="zh-CN">
                <a:sym typeface="+mn-ea"/>
              </a:rPr>
              <a:t>3. </a:t>
            </a:r>
            <a:r>
              <a:rPr lang="zh-CN" altLang="en-US">
                <a:sym typeface="+mn-ea"/>
              </a:rPr>
              <a:t>什么是</a:t>
            </a:r>
            <a:r>
              <a:rPr lang="en-US" altLang="zh-CN">
                <a:sym typeface="+mn-ea"/>
              </a:rPr>
              <a:t>Linux</a:t>
            </a:r>
            <a:r>
              <a:rPr lang="zh-CN" altLang="en-US">
                <a:sym typeface="+mn-ea"/>
              </a:rPr>
              <a:t>系统发行版</a:t>
            </a:r>
          </a:p>
          <a:p>
            <a:pPr marL="0" indent="0">
              <a:lnSpc>
                <a:spcPct val="190000"/>
              </a:lnSpc>
              <a:buNone/>
            </a:pPr>
            <a:r>
              <a:rPr lang="zh-CN" altLang="en-US" sz="1400">
                <a:sym typeface="+mn-ea"/>
              </a:rPr>
              <a:t>内核无法被用户直接使用，需要配合应用程序才能被用户使用。</a:t>
            </a:r>
          </a:p>
          <a:p>
            <a:pPr marL="0" indent="0">
              <a:lnSpc>
                <a:spcPct val="190000"/>
              </a:lnSpc>
              <a:buNone/>
            </a:pPr>
            <a:r>
              <a:rPr lang="zh-CN" altLang="en-US" sz="1400">
                <a:sym typeface="+mn-ea"/>
              </a:rPr>
              <a:t>在内核之上，封装系统级应用程序，组合在一起就称之为</a:t>
            </a:r>
            <a:r>
              <a:rPr lang="en-US" altLang="zh-CN" sz="1400">
                <a:sym typeface="+mn-ea"/>
              </a:rPr>
              <a:t>Linux</a:t>
            </a:r>
            <a:r>
              <a:rPr lang="zh-CN" altLang="en-US" sz="1400">
                <a:sym typeface="+mn-ea"/>
              </a:rPr>
              <a:t>发行版。</a:t>
            </a:r>
          </a:p>
          <a:p>
            <a:pPr marL="0" indent="0">
              <a:lnSpc>
                <a:spcPct val="190000"/>
              </a:lnSpc>
              <a:buNone/>
            </a:pPr>
            <a:r>
              <a:rPr lang="zh-CN" altLang="en-US" sz="1400">
                <a:sym typeface="+mn-ea"/>
              </a:rPr>
              <a:t>发行版众多，课程主要基于</a:t>
            </a:r>
            <a:r>
              <a:rPr lang="en-US" altLang="zh-CN" sz="1400">
                <a:sym typeface="+mn-ea"/>
              </a:rPr>
              <a:t>CentOS</a:t>
            </a:r>
            <a:r>
              <a:rPr lang="zh-CN" altLang="en-US" sz="1400">
                <a:sym typeface="+mn-ea"/>
              </a:rPr>
              <a:t>辅以</a:t>
            </a:r>
            <a:r>
              <a:rPr lang="en-US" altLang="zh-CN" sz="1400">
                <a:sym typeface="+mn-ea"/>
              </a:rPr>
              <a:t>Ubuntu</a:t>
            </a:r>
            <a:r>
              <a:rPr lang="zh-CN" altLang="en-US" sz="1400">
                <a:sym typeface="+mn-ea"/>
              </a:rPr>
              <a:t>进行讲解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465" y="1814830"/>
            <a:ext cx="410210" cy="410210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5019675" y="1029335"/>
            <a:ext cx="5973445" cy="400494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操作系统概述</a:t>
            </a:r>
          </a:p>
          <a:p>
            <a:pPr algn="l"/>
            <a:r>
              <a:rPr kumimoji="1" lang="zh-CN" altLang="en-US" sz="1600" dirty="0">
                <a:sym typeface="+mn-ea"/>
              </a:rPr>
              <a:t>初识</a:t>
            </a:r>
            <a:r>
              <a:rPr kumimoji="1" lang="en-US" altLang="zh-CN" sz="1600" dirty="0">
                <a:sym typeface="+mn-ea"/>
              </a:rPr>
              <a:t>Linux</a:t>
            </a:r>
          </a:p>
          <a:p>
            <a:pPr algn="l"/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虚拟机介绍</a:t>
            </a:r>
          </a:p>
          <a:p>
            <a:pPr algn="l"/>
            <a:r>
              <a:rPr kumimoji="1" lang="en-US" altLang="zh-CN" sz="1600" dirty="0">
                <a:sym typeface="+mn-ea"/>
              </a:rPr>
              <a:t>VMware WorkStation</a:t>
            </a:r>
            <a:r>
              <a:rPr kumimoji="1" lang="zh-CN" altLang="en-US" sz="1600" dirty="0">
                <a:sym typeface="+mn-ea"/>
              </a:rPr>
              <a:t>安装</a:t>
            </a:r>
          </a:p>
          <a:p>
            <a:pPr algn="l"/>
            <a:r>
              <a:rPr kumimoji="1" lang="zh-CN" altLang="en-US" sz="1600" dirty="0">
                <a:sym typeface="+mn-ea"/>
              </a:rPr>
              <a:t>在</a:t>
            </a:r>
            <a:r>
              <a:rPr kumimoji="1" lang="en-US" altLang="zh-CN" sz="1600" dirty="0">
                <a:sym typeface="+mn-ea"/>
              </a:rPr>
              <a:t>VMware</a:t>
            </a:r>
            <a:r>
              <a:rPr kumimoji="1" lang="zh-CN" altLang="en-US" sz="1600" dirty="0">
                <a:sym typeface="+mn-ea"/>
              </a:rPr>
              <a:t>上安装</a:t>
            </a:r>
            <a:r>
              <a:rPr kumimoji="1" lang="en-US" altLang="zh-CN" sz="1600" dirty="0">
                <a:sym typeface="+mn-ea"/>
              </a:rPr>
              <a:t>Linux</a:t>
            </a:r>
          </a:p>
          <a:p>
            <a:pPr algn="l"/>
            <a:r>
              <a:rPr kumimoji="1" lang="en-US" altLang="zh-CN" sz="1600" dirty="0">
                <a:sym typeface="+mn-ea"/>
              </a:rPr>
              <a:t>Mac</a:t>
            </a:r>
            <a:r>
              <a:rPr kumimoji="1" lang="zh-CN" altLang="en-US" sz="1600" dirty="0">
                <a:sym typeface="+mn-ea"/>
              </a:rPr>
              <a:t>系统</a:t>
            </a:r>
            <a:r>
              <a:rPr kumimoji="1" lang="en-US" altLang="zh-CN" sz="1600" dirty="0">
                <a:sym typeface="+mn-ea"/>
              </a:rPr>
              <a:t>Linux</a:t>
            </a:r>
            <a:r>
              <a:rPr kumimoji="1" lang="zh-CN" altLang="en-US" sz="1600" dirty="0">
                <a:sym typeface="+mn-ea"/>
              </a:rPr>
              <a:t>环境</a:t>
            </a:r>
          </a:p>
          <a:p>
            <a:pPr algn="l"/>
            <a:r>
              <a:rPr kumimoji="1" lang="zh-CN" altLang="en-US" sz="1600" dirty="0">
                <a:sym typeface="+mn-ea"/>
              </a:rPr>
              <a:t>远程连接</a:t>
            </a:r>
            <a:r>
              <a:rPr kumimoji="1" lang="en-US" altLang="zh-CN" sz="1600" dirty="0">
                <a:sym typeface="+mn-ea"/>
              </a:rPr>
              <a:t>Linux</a:t>
            </a:r>
            <a:r>
              <a:rPr kumimoji="1" lang="zh-CN" altLang="en-US" sz="1600" dirty="0">
                <a:sym typeface="+mn-ea"/>
              </a:rPr>
              <a:t>系统</a:t>
            </a:r>
          </a:p>
          <a:p>
            <a:pPr algn="l"/>
            <a:r>
              <a:rPr kumimoji="1" lang="zh-CN" altLang="en-US" sz="1600" dirty="0">
                <a:sym typeface="+mn-ea"/>
              </a:rPr>
              <a:t>拓展：</a:t>
            </a:r>
            <a:r>
              <a:rPr kumimoji="1" lang="en-US" altLang="zh-CN" sz="1600" dirty="0">
                <a:sym typeface="+mn-ea"/>
              </a:rPr>
              <a:t>WSL</a:t>
            </a:r>
            <a:r>
              <a:rPr kumimoji="1" lang="zh-CN" altLang="en-US" sz="1600" dirty="0">
                <a:sym typeface="+mn-ea"/>
              </a:rPr>
              <a:t>（</a:t>
            </a:r>
            <a:r>
              <a:rPr kumimoji="1" lang="en-US" altLang="zh-CN" sz="1600" dirty="0">
                <a:sym typeface="+mn-ea"/>
              </a:rPr>
              <a:t>Windows Subsystem for Linux</a:t>
            </a:r>
            <a:r>
              <a:rPr kumimoji="1" lang="zh-CN" altLang="en-US" sz="1600" dirty="0">
                <a:sym typeface="+mn-ea"/>
              </a:rPr>
              <a:t>）</a:t>
            </a:r>
          </a:p>
          <a:p>
            <a:pPr algn="l"/>
            <a:r>
              <a:rPr kumimoji="1" lang="zh-CN" altLang="en-US" sz="1600" dirty="0">
                <a:sym typeface="+mn-ea"/>
              </a:rPr>
              <a:t>扩展：虚拟机快照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>
                <a:solidFill>
                  <a:srgbClr val="FF0000"/>
                </a:solidFill>
              </a:rPr>
              <a:t>了解什么是虚拟机</a:t>
            </a:r>
          </a:p>
          <a:p>
            <a:r>
              <a:rPr lang="zh-CN">
                <a:solidFill>
                  <a:srgbClr val="FF0000"/>
                </a:solidFill>
              </a:rPr>
              <a:t>了解为什么要使用虚拟机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675" y="1029335"/>
            <a:ext cx="5973445" cy="4004945"/>
          </a:xfrm>
        </p:spPr>
        <p:txBody>
          <a:bodyPr/>
          <a:lstStyle/>
          <a:p>
            <a:pPr algn="l"/>
            <a:r>
              <a:rPr kumimoji="1" lang="zh-CN" sz="16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操作系统概述</a:t>
            </a:r>
          </a:p>
          <a:p>
            <a:pPr algn="l"/>
            <a:r>
              <a:rPr kumimoji="1" lang="zh-CN" altLang="en-US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初识</a:t>
            </a:r>
            <a:r>
              <a:rPr kumimoji="1" lang="en-US" altLang="zh-CN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Linux</a:t>
            </a:r>
          </a:p>
          <a:p>
            <a:pPr algn="l"/>
            <a:r>
              <a:rPr kumimoji="1" lang="zh-CN" altLang="en-US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虚拟机介绍</a:t>
            </a:r>
          </a:p>
          <a:p>
            <a:pPr algn="l"/>
            <a:r>
              <a:rPr kumimoji="1" lang="en-US" altLang="zh-CN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VMware WorkStation</a:t>
            </a:r>
            <a:r>
              <a:rPr kumimoji="1" lang="zh-CN" altLang="en-US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安装</a:t>
            </a:r>
          </a:p>
          <a:p>
            <a:pPr algn="l"/>
            <a:r>
              <a:rPr kumimoji="1" lang="zh-CN" altLang="en-US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在</a:t>
            </a:r>
            <a:r>
              <a:rPr kumimoji="1" lang="en-US" altLang="zh-CN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VMware</a:t>
            </a:r>
            <a:r>
              <a:rPr kumimoji="1" lang="zh-CN" altLang="en-US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上安装</a:t>
            </a:r>
            <a:r>
              <a:rPr kumimoji="1" lang="en-US" altLang="zh-CN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Linux</a:t>
            </a:r>
          </a:p>
          <a:p>
            <a:pPr algn="l"/>
            <a:r>
              <a:rPr kumimoji="1" lang="en-US" altLang="zh-CN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Mac</a:t>
            </a:r>
            <a:r>
              <a:rPr kumimoji="1" lang="zh-CN" altLang="en-US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系统</a:t>
            </a:r>
            <a:r>
              <a:rPr kumimoji="1" lang="en-US" altLang="zh-CN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Linux</a:t>
            </a:r>
            <a:r>
              <a:rPr kumimoji="1" lang="zh-CN" altLang="en-US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环境</a:t>
            </a:r>
          </a:p>
          <a:p>
            <a:pPr algn="l"/>
            <a:r>
              <a:rPr kumimoji="1" lang="zh-CN" altLang="en-US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远程连接</a:t>
            </a:r>
            <a:r>
              <a:rPr kumimoji="1" lang="en-US" altLang="zh-CN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Linux</a:t>
            </a:r>
            <a:r>
              <a:rPr kumimoji="1" lang="zh-CN" altLang="en-US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系统</a:t>
            </a:r>
          </a:p>
          <a:p>
            <a:pPr algn="l"/>
            <a:r>
              <a:rPr kumimoji="1" lang="zh-CN" altLang="en-US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拓展：</a:t>
            </a:r>
            <a:r>
              <a:rPr kumimoji="1" lang="en-US" altLang="zh-CN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WSL</a:t>
            </a:r>
            <a:r>
              <a:rPr kumimoji="1" lang="zh-CN" altLang="en-US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（</a:t>
            </a:r>
            <a:r>
              <a:rPr kumimoji="1" lang="en-US" altLang="zh-CN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Windows Subsystem for Linux</a:t>
            </a:r>
            <a:r>
              <a:rPr kumimoji="1" lang="zh-CN" altLang="en-US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）</a:t>
            </a:r>
          </a:p>
          <a:p>
            <a:pPr algn="l"/>
            <a:r>
              <a:rPr kumimoji="1" lang="zh-CN" altLang="en-US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扩展：虚拟机快照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9465" y="73723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虚拟机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学习</a:t>
            </a:r>
            <a:r>
              <a:rPr lang="en-US" altLang="zh-CN"/>
              <a:t>Linux</a:t>
            </a:r>
            <a:r>
              <a:rPr lang="zh-CN" altLang="en-US"/>
              <a:t>系统，就需要有一个可用的</a:t>
            </a:r>
            <a:r>
              <a:rPr lang="en-US" altLang="zh-CN"/>
              <a:t>Linux</a:t>
            </a:r>
            <a:r>
              <a:rPr lang="zh-CN" altLang="en-US"/>
              <a:t>系统。</a:t>
            </a:r>
          </a:p>
          <a:p>
            <a:endParaRPr lang="zh-CN" altLang="en-US"/>
          </a:p>
          <a:p>
            <a:r>
              <a:rPr lang="zh-CN" altLang="en-US"/>
              <a:t>如何获得？将自己的电脑重装系统为</a:t>
            </a:r>
            <a:r>
              <a:rPr lang="en-US" altLang="zh-CN"/>
              <a:t>Linux</a:t>
            </a:r>
            <a:r>
              <a:rPr lang="zh-CN" altLang="en-US"/>
              <a:t>？</a:t>
            </a:r>
          </a:p>
          <a:p>
            <a:endParaRPr lang="en-US" altLang="zh-CN"/>
          </a:p>
          <a:p>
            <a:r>
              <a:rPr lang="en-US" altLang="zh-CN"/>
              <a:t>NoNo</a:t>
            </a:r>
            <a:r>
              <a:rPr lang="zh-CN" altLang="en-US"/>
              <a:t>。这不现实，因为</a:t>
            </a:r>
            <a:r>
              <a:rPr lang="en-US" altLang="zh-CN"/>
              <a:t>Linux</a:t>
            </a:r>
            <a:r>
              <a:rPr lang="zh-CN" altLang="en-US"/>
              <a:t>系统并不适合日常办公使用。</a:t>
            </a:r>
          </a:p>
          <a:p>
            <a:endParaRPr lang="zh-CN" altLang="en-US"/>
          </a:p>
          <a:p>
            <a:r>
              <a:rPr lang="zh-CN" altLang="en-US"/>
              <a:t>我们需要借助虚拟机来获得可用的</a:t>
            </a:r>
            <a:r>
              <a:rPr lang="en-US" altLang="zh-CN"/>
              <a:t>Linux</a:t>
            </a:r>
            <a:r>
              <a:rPr lang="zh-CN" altLang="en-US"/>
              <a:t>系统环境进行学习。</a:t>
            </a:r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虚拟机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那么，什么是虚拟机呢？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借助虚拟化技术，我们可以在系统中，通过软件：模拟计算机硬件，并给虚拟硬件安装真实的操作系统。</a:t>
            </a:r>
          </a:p>
          <a:p>
            <a:r>
              <a:rPr lang="zh-CN" altLang="en-US" dirty="0"/>
              <a:t>这样，就可以在电脑中，虚拟出一个完整的电脑，以供我们学习</a:t>
            </a:r>
            <a:r>
              <a:rPr lang="en-US" altLang="zh-CN" dirty="0"/>
              <a:t>Linux</a:t>
            </a:r>
            <a:r>
              <a:rPr lang="zh-CN" altLang="en-US" dirty="0"/>
              <a:t>系统。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2133502"/>
            <a:ext cx="3425190" cy="328358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虚拟机</a:t>
            </a:r>
          </a:p>
        </p:txBody>
      </p:sp>
      <p:pic>
        <p:nvPicPr>
          <p:cNvPr id="9" name="图片 8" descr="无标题"/>
          <p:cNvPicPr>
            <a:picLocks noChangeAspect="1"/>
          </p:cNvPicPr>
          <p:nvPr/>
        </p:nvPicPr>
        <p:blipFill>
          <a:blip r:embed="rId2"/>
          <a:srcRect b="7639"/>
          <a:stretch>
            <a:fillRect/>
          </a:stretch>
        </p:blipFill>
        <p:spPr>
          <a:xfrm>
            <a:off x="1917700" y="1550035"/>
            <a:ext cx="7776210" cy="485965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163310" cy="4511040"/>
          </a:xfrm>
        </p:spPr>
        <p:txBody>
          <a:bodyPr/>
          <a:lstStyle/>
          <a:p>
            <a:pPr marL="0" indent="0">
              <a:lnSpc>
                <a:spcPct val="190000"/>
              </a:lnSpc>
              <a:buNone/>
            </a:pPr>
            <a:r>
              <a:rPr lang="en-US" dirty="0"/>
              <a:t>1. </a:t>
            </a:r>
            <a:r>
              <a:rPr lang="zh-CN" altLang="en-US" dirty="0"/>
              <a:t>什么是虚拟机？</a:t>
            </a:r>
          </a:p>
          <a:p>
            <a:pPr marL="0" indent="0">
              <a:lnSpc>
                <a:spcPct val="190000"/>
              </a:lnSpc>
              <a:buNone/>
            </a:pPr>
            <a:r>
              <a:rPr lang="zh-CN" altLang="en-US" sz="1400" dirty="0">
                <a:sym typeface="+mn-ea"/>
              </a:rPr>
              <a:t>通过虚拟化技术，在电脑内，虚拟出计算机硬件，并给虚拟的硬件安装操作系统，即可得到一台虚拟的电脑，称之为虚拟机。</a:t>
            </a:r>
          </a:p>
          <a:p>
            <a:pPr marL="0" algn="l">
              <a:lnSpc>
                <a:spcPct val="190000"/>
              </a:lnSpc>
              <a:buNone/>
            </a:pPr>
            <a:r>
              <a:rPr lang="zh-CN" altLang="en-US" sz="1800" dirty="0">
                <a:sym typeface="+mn-ea"/>
              </a:rPr>
              <a:t>2. 为什么要使用虚拟机？</a:t>
            </a:r>
          </a:p>
          <a:p>
            <a:pPr marL="0" indent="0">
              <a:lnSpc>
                <a:spcPct val="190000"/>
              </a:lnSpc>
              <a:buNone/>
            </a:pPr>
            <a:r>
              <a:rPr lang="zh-CN" altLang="en-US" sz="1400" dirty="0">
                <a:sym typeface="+mn-ea"/>
              </a:rPr>
              <a:t>学习</a:t>
            </a:r>
            <a:r>
              <a:rPr lang="en-US" altLang="zh-CN" sz="1400" dirty="0">
                <a:sym typeface="+mn-ea"/>
              </a:rPr>
              <a:t>Linux</a:t>
            </a:r>
            <a:r>
              <a:rPr lang="zh-CN" altLang="en-US" sz="1400" dirty="0">
                <a:sym typeface="+mn-ea"/>
              </a:rPr>
              <a:t>系统，需要有</a:t>
            </a:r>
            <a:r>
              <a:rPr lang="en-US" altLang="zh-CN" sz="1400" dirty="0">
                <a:sym typeface="+mn-ea"/>
              </a:rPr>
              <a:t>Linux</a:t>
            </a:r>
            <a:r>
              <a:rPr lang="zh-CN" altLang="en-US" sz="1400" dirty="0">
                <a:sym typeface="+mn-ea"/>
              </a:rPr>
              <a:t>系统环境。</a:t>
            </a:r>
          </a:p>
          <a:p>
            <a:pPr marL="0" indent="0">
              <a:lnSpc>
                <a:spcPct val="190000"/>
              </a:lnSpc>
              <a:buNone/>
            </a:pPr>
            <a:r>
              <a:rPr lang="zh-CN" altLang="en-US" sz="1400" dirty="0">
                <a:sym typeface="+mn-ea"/>
              </a:rPr>
              <a:t>我们不能给自己电脑重装系统为</a:t>
            </a:r>
            <a:r>
              <a:rPr lang="en-US" altLang="zh-CN" sz="1400" dirty="0">
                <a:sym typeface="+mn-ea"/>
              </a:rPr>
              <a:t>Linux</a:t>
            </a:r>
            <a:r>
              <a:rPr lang="zh-CN" altLang="en-US" sz="1400" dirty="0">
                <a:sym typeface="+mn-ea"/>
              </a:rPr>
              <a:t>，所以通过虚拟机的形式，得到可以用的</a:t>
            </a:r>
            <a:r>
              <a:rPr lang="en-US" altLang="zh-CN" sz="1400" dirty="0">
                <a:sym typeface="+mn-ea"/>
              </a:rPr>
              <a:t>Linux</a:t>
            </a:r>
            <a:r>
              <a:rPr lang="zh-CN" altLang="en-US" sz="1400" dirty="0">
                <a:sym typeface="+mn-ea"/>
              </a:rPr>
              <a:t>系统环境，供后续学习使用。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465" y="2356485"/>
            <a:ext cx="410210" cy="41021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5019675" y="1029335"/>
            <a:ext cx="5973445" cy="400494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操作系统概述</a:t>
            </a:r>
          </a:p>
          <a:p>
            <a:pPr algn="l"/>
            <a:r>
              <a:rPr kumimoji="1" lang="zh-CN" altLang="en-US" sz="1600" dirty="0">
                <a:sym typeface="+mn-ea"/>
              </a:rPr>
              <a:t>初识</a:t>
            </a:r>
            <a:r>
              <a:rPr kumimoji="1" lang="en-US" altLang="zh-CN" sz="1600" dirty="0">
                <a:sym typeface="+mn-ea"/>
              </a:rPr>
              <a:t>Linux</a:t>
            </a:r>
          </a:p>
          <a:p>
            <a:pPr algn="l"/>
            <a:r>
              <a:rPr kumimoji="1" lang="zh-CN" altLang="en-US" sz="1600" dirty="0">
                <a:sym typeface="+mn-ea"/>
              </a:rPr>
              <a:t>虚拟机介绍</a:t>
            </a:r>
          </a:p>
          <a:p>
            <a:pPr algn="l"/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VMware WorkStation</a:t>
            </a:r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安装</a:t>
            </a:r>
          </a:p>
          <a:p>
            <a:pPr algn="l"/>
            <a:r>
              <a:rPr kumimoji="1" lang="zh-CN" altLang="en-US" sz="1600" dirty="0">
                <a:sym typeface="+mn-ea"/>
              </a:rPr>
              <a:t>在</a:t>
            </a:r>
            <a:r>
              <a:rPr kumimoji="1" lang="en-US" altLang="zh-CN" sz="1600" dirty="0">
                <a:sym typeface="+mn-ea"/>
              </a:rPr>
              <a:t>VMware</a:t>
            </a:r>
            <a:r>
              <a:rPr kumimoji="1" lang="zh-CN" altLang="en-US" sz="1600" dirty="0">
                <a:sym typeface="+mn-ea"/>
              </a:rPr>
              <a:t>上安装</a:t>
            </a:r>
            <a:r>
              <a:rPr kumimoji="1" lang="en-US" altLang="zh-CN" sz="1600" dirty="0">
                <a:sym typeface="+mn-ea"/>
              </a:rPr>
              <a:t>Linux</a:t>
            </a:r>
          </a:p>
          <a:p>
            <a:pPr algn="l"/>
            <a:r>
              <a:rPr kumimoji="1" lang="en-US" altLang="zh-CN" sz="1600" dirty="0">
                <a:sym typeface="+mn-ea"/>
              </a:rPr>
              <a:t>Mac</a:t>
            </a:r>
            <a:r>
              <a:rPr kumimoji="1" lang="zh-CN" altLang="en-US" sz="1600" dirty="0">
                <a:sym typeface="+mn-ea"/>
              </a:rPr>
              <a:t>系统</a:t>
            </a:r>
            <a:r>
              <a:rPr kumimoji="1" lang="en-US" altLang="zh-CN" sz="1600" dirty="0">
                <a:sym typeface="+mn-ea"/>
              </a:rPr>
              <a:t>Linux</a:t>
            </a:r>
            <a:r>
              <a:rPr kumimoji="1" lang="zh-CN" altLang="en-US" sz="1600" dirty="0">
                <a:sym typeface="+mn-ea"/>
              </a:rPr>
              <a:t>环境</a:t>
            </a:r>
          </a:p>
          <a:p>
            <a:pPr algn="l"/>
            <a:r>
              <a:rPr kumimoji="1" lang="zh-CN" altLang="en-US" sz="1600" dirty="0">
                <a:sym typeface="+mn-ea"/>
              </a:rPr>
              <a:t>远程连接</a:t>
            </a:r>
            <a:r>
              <a:rPr kumimoji="1" lang="en-US" altLang="zh-CN" sz="1600" dirty="0">
                <a:sym typeface="+mn-ea"/>
              </a:rPr>
              <a:t>Linux</a:t>
            </a:r>
            <a:r>
              <a:rPr kumimoji="1" lang="zh-CN" altLang="en-US" sz="1600" dirty="0">
                <a:sym typeface="+mn-ea"/>
              </a:rPr>
              <a:t>系统</a:t>
            </a:r>
          </a:p>
          <a:p>
            <a:pPr algn="l"/>
            <a:r>
              <a:rPr kumimoji="1" lang="zh-CN" altLang="en-US" sz="1600" dirty="0">
                <a:sym typeface="+mn-ea"/>
              </a:rPr>
              <a:t>拓展：</a:t>
            </a:r>
            <a:r>
              <a:rPr kumimoji="1" lang="en-US" altLang="zh-CN" sz="1600" dirty="0">
                <a:sym typeface="+mn-ea"/>
              </a:rPr>
              <a:t>WSL</a:t>
            </a:r>
            <a:r>
              <a:rPr kumimoji="1" lang="zh-CN" altLang="en-US" sz="1600" dirty="0">
                <a:sym typeface="+mn-ea"/>
              </a:rPr>
              <a:t>（</a:t>
            </a:r>
            <a:r>
              <a:rPr kumimoji="1" lang="en-US" altLang="zh-CN" sz="1600" dirty="0">
                <a:sym typeface="+mn-ea"/>
              </a:rPr>
              <a:t>Windows Subsystem for Linux</a:t>
            </a:r>
            <a:r>
              <a:rPr kumimoji="1" lang="zh-CN" altLang="en-US" sz="1600" dirty="0">
                <a:sym typeface="+mn-ea"/>
              </a:rPr>
              <a:t>）</a:t>
            </a:r>
          </a:p>
          <a:p>
            <a:pPr algn="l"/>
            <a:r>
              <a:rPr kumimoji="1" lang="zh-CN" altLang="en-US" sz="1600" dirty="0">
                <a:sym typeface="+mn-ea"/>
              </a:rPr>
              <a:t>扩展：虚拟机快照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>
                <a:solidFill>
                  <a:srgbClr val="FF0000"/>
                </a:solidFill>
              </a:rPr>
              <a:t>了解</a:t>
            </a:r>
            <a:r>
              <a:rPr lang="en-US" altLang="zh-CN">
                <a:solidFill>
                  <a:srgbClr val="FF0000"/>
                </a:solidFill>
              </a:rPr>
              <a:t>VMware WorkStation</a:t>
            </a:r>
            <a:r>
              <a:rPr lang="zh-CN" altLang="en-US">
                <a:solidFill>
                  <a:srgbClr val="FF0000"/>
                </a:solidFill>
              </a:rPr>
              <a:t>软件</a:t>
            </a:r>
          </a:p>
          <a:p>
            <a:r>
              <a:rPr lang="zh-CN" altLang="en-US">
                <a:solidFill>
                  <a:srgbClr val="FF0000"/>
                </a:solidFill>
              </a:rPr>
              <a:t>完成</a:t>
            </a:r>
            <a:r>
              <a:rPr lang="en-US" altLang="zh-CN">
                <a:solidFill>
                  <a:srgbClr val="FF0000"/>
                </a:solidFill>
              </a:rPr>
              <a:t>VMware WorkStation</a:t>
            </a:r>
            <a:r>
              <a:rPr lang="zh-CN" altLang="en-US">
                <a:solidFill>
                  <a:srgbClr val="FF0000"/>
                </a:solidFill>
              </a:rPr>
              <a:t>软件的安装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虚拟化软件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通过虚拟化技术，可以虚拟出计算机的硬件，那么如何虚拟呢？</a:t>
            </a:r>
          </a:p>
          <a:p>
            <a:endParaRPr lang="zh-CN" altLang="en-US"/>
          </a:p>
          <a:p>
            <a:r>
              <a:rPr lang="zh-CN" altLang="en-US"/>
              <a:t>我们可以通过提供虚拟化的软件来获得虚拟机。</a:t>
            </a: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122" name="图片 121"/>
          <p:cNvPicPr/>
          <p:nvPr/>
        </p:nvPicPr>
        <p:blipFill>
          <a:blip r:embed="rId2"/>
          <a:stretch>
            <a:fillRect/>
          </a:stretch>
        </p:blipFill>
        <p:spPr>
          <a:xfrm>
            <a:off x="2425700" y="3759835"/>
            <a:ext cx="2432685" cy="12166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3" name="图片 122"/>
          <p:cNvPicPr/>
          <p:nvPr/>
        </p:nvPicPr>
        <p:blipFill>
          <a:blip r:embed="rId3"/>
          <a:srcRect l="4434" t="5172" r="9376" b="15050"/>
          <a:stretch>
            <a:fillRect/>
          </a:stretch>
        </p:blipFill>
        <p:spPr>
          <a:xfrm>
            <a:off x="5467350" y="3663315"/>
            <a:ext cx="1184910" cy="14103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5" name="图片 124"/>
          <p:cNvPicPr/>
          <p:nvPr/>
        </p:nvPicPr>
        <p:blipFill>
          <a:blip r:embed="rId4"/>
          <a:stretch>
            <a:fillRect/>
          </a:stretch>
        </p:blipFill>
        <p:spPr>
          <a:xfrm>
            <a:off x="8015605" y="3555365"/>
            <a:ext cx="1625600" cy="1625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 descr="01 (102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4705" y="5180965"/>
            <a:ext cx="1433195" cy="143319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VMware WorkStation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课程选用</a:t>
            </a:r>
            <a:r>
              <a:rPr lang="en-US" altLang="zh-CN"/>
              <a:t>VMware WorkStation</a:t>
            </a:r>
            <a:r>
              <a:rPr lang="zh-CN" altLang="en-US"/>
              <a:t>软件来提供虚拟机。</a:t>
            </a:r>
          </a:p>
          <a:p>
            <a:r>
              <a:rPr lang="zh-CN" altLang="en-US"/>
              <a:t>下载地址：</a:t>
            </a:r>
            <a:r>
              <a:rPr lang="en-US" altLang="zh-CN"/>
              <a:t> </a:t>
            </a:r>
            <a:r>
              <a:rPr lang="zh-CN" altLang="en-US"/>
              <a:t>https://www.vmware.com/cn/products/workstation-pro.html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" y="2639060"/>
            <a:ext cx="4606925" cy="13201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20" y="4218940"/>
            <a:ext cx="4607560" cy="2238375"/>
          </a:xfrm>
          <a:prstGeom prst="rect">
            <a:avLst/>
          </a:prstGeom>
        </p:spPr>
      </p:pic>
      <p:pic>
        <p:nvPicPr>
          <p:cNvPr id="6" name="图片 5" descr="01 (99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5030470"/>
            <a:ext cx="1827530" cy="182753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VMware WorkStation </a:t>
            </a:r>
            <a:r>
              <a:t>安装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1819910"/>
            <a:ext cx="4714875" cy="3733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" y="1819910"/>
            <a:ext cx="4524375" cy="34004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25" y="1905635"/>
            <a:ext cx="4610100" cy="3619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725" y="1867535"/>
            <a:ext cx="4524375" cy="33147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725" y="1867535"/>
            <a:ext cx="4572000" cy="33432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725" y="1905635"/>
            <a:ext cx="4495800" cy="32956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1867535"/>
            <a:ext cx="4514850" cy="32099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1858010"/>
            <a:ext cx="4448175" cy="33242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1905635"/>
            <a:ext cx="4629150" cy="3352800"/>
          </a:xfrm>
          <a:prstGeom prst="rect">
            <a:avLst/>
          </a:prstGeom>
        </p:spPr>
      </p:pic>
      <p:pic>
        <p:nvPicPr>
          <p:cNvPr id="3" name="图片 2" descr="01 (113)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04830" y="5044440"/>
            <a:ext cx="1599565" cy="1599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VMware WorkStation </a:t>
            </a:r>
            <a:r>
              <a:t>安装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软件安装完成后，验证一下网络适配器是否正常配置。</a:t>
            </a: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b="5319"/>
          <a:stretch>
            <a:fillRect/>
          </a:stretch>
        </p:blipFill>
        <p:spPr>
          <a:xfrm>
            <a:off x="710565" y="2186305"/>
            <a:ext cx="6607810" cy="37865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394065" y="3990975"/>
            <a:ext cx="2655570" cy="583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或者通过快捷键：</a:t>
            </a:r>
            <a:r>
              <a:rPr lang="en-US" altLang="zh-CN" sz="1600" b="1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win + r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输入ncpa.cpl回车即可打开</a:t>
            </a:r>
          </a:p>
        </p:txBody>
      </p:sp>
      <p:pic>
        <p:nvPicPr>
          <p:cNvPr id="7" name="图片 6" descr="01 (144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4525" y="5097145"/>
            <a:ext cx="1560830" cy="15608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65" y="2186305"/>
            <a:ext cx="5092700" cy="3816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了解操作系统的作用</a:t>
            </a:r>
          </a:p>
          <a:p>
            <a:r>
              <a:rPr lang="zh-CN" altLang="en-US">
                <a:solidFill>
                  <a:srgbClr val="FF0000"/>
                </a:solidFill>
              </a:rPr>
              <a:t>了解常见的操作系统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465" y="2889250"/>
            <a:ext cx="410210" cy="41021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5019675" y="1029335"/>
            <a:ext cx="5973445" cy="400494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操作系统概述</a:t>
            </a:r>
          </a:p>
          <a:p>
            <a:pPr algn="l"/>
            <a:r>
              <a:rPr kumimoji="1" lang="zh-CN" altLang="en-US" sz="1600" dirty="0">
                <a:sym typeface="+mn-ea"/>
              </a:rPr>
              <a:t>初识</a:t>
            </a:r>
            <a:r>
              <a:rPr kumimoji="1" lang="en-US" altLang="zh-CN" sz="1600" dirty="0">
                <a:sym typeface="+mn-ea"/>
              </a:rPr>
              <a:t>Linux</a:t>
            </a:r>
          </a:p>
          <a:p>
            <a:pPr algn="l"/>
            <a:r>
              <a:rPr kumimoji="1" lang="zh-CN" altLang="en-US" sz="1600" dirty="0">
                <a:sym typeface="+mn-ea"/>
              </a:rPr>
              <a:t>虚拟机介绍</a:t>
            </a:r>
          </a:p>
          <a:p>
            <a:pPr algn="l"/>
            <a:r>
              <a:rPr kumimoji="1" lang="en-US" altLang="zh-CN" sz="1600" dirty="0">
                <a:sym typeface="+mn-ea"/>
              </a:rPr>
              <a:t>VMware WorkStation</a:t>
            </a:r>
            <a:r>
              <a:rPr kumimoji="1" lang="zh-CN" altLang="en-US" sz="1600" dirty="0">
                <a:sym typeface="+mn-ea"/>
              </a:rPr>
              <a:t>安装</a:t>
            </a:r>
          </a:p>
          <a:p>
            <a:pPr algn="l"/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在</a:t>
            </a:r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VMware</a:t>
            </a:r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上安装</a:t>
            </a:r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Linux</a:t>
            </a:r>
          </a:p>
          <a:p>
            <a:pPr algn="l"/>
            <a:r>
              <a:rPr kumimoji="1" lang="en-US" altLang="zh-CN" sz="1600" dirty="0">
                <a:sym typeface="+mn-ea"/>
              </a:rPr>
              <a:t>Mac</a:t>
            </a:r>
            <a:r>
              <a:rPr kumimoji="1" lang="zh-CN" altLang="en-US" sz="1600" dirty="0">
                <a:sym typeface="+mn-ea"/>
              </a:rPr>
              <a:t>系统</a:t>
            </a:r>
            <a:r>
              <a:rPr kumimoji="1" lang="en-US" altLang="zh-CN" sz="1600" dirty="0">
                <a:sym typeface="+mn-ea"/>
              </a:rPr>
              <a:t>Linux</a:t>
            </a:r>
            <a:r>
              <a:rPr kumimoji="1" lang="zh-CN" altLang="en-US" sz="1600" dirty="0">
                <a:sym typeface="+mn-ea"/>
              </a:rPr>
              <a:t>环境</a:t>
            </a:r>
          </a:p>
          <a:p>
            <a:pPr algn="l"/>
            <a:r>
              <a:rPr kumimoji="1" lang="zh-CN" altLang="en-US" sz="1600" dirty="0">
                <a:sym typeface="+mn-ea"/>
              </a:rPr>
              <a:t>远程连接</a:t>
            </a:r>
            <a:r>
              <a:rPr kumimoji="1" lang="en-US" altLang="zh-CN" sz="1600" dirty="0">
                <a:sym typeface="+mn-ea"/>
              </a:rPr>
              <a:t>Linux</a:t>
            </a:r>
            <a:r>
              <a:rPr kumimoji="1" lang="zh-CN" altLang="en-US" sz="1600" dirty="0">
                <a:sym typeface="+mn-ea"/>
              </a:rPr>
              <a:t>系统</a:t>
            </a:r>
          </a:p>
          <a:p>
            <a:pPr algn="l"/>
            <a:r>
              <a:rPr kumimoji="1" lang="zh-CN" altLang="en-US" sz="1600" dirty="0">
                <a:sym typeface="+mn-ea"/>
              </a:rPr>
              <a:t>拓展：</a:t>
            </a:r>
            <a:r>
              <a:rPr kumimoji="1" lang="en-US" altLang="zh-CN" sz="1600" dirty="0">
                <a:sym typeface="+mn-ea"/>
              </a:rPr>
              <a:t>WSL</a:t>
            </a:r>
            <a:r>
              <a:rPr kumimoji="1" lang="zh-CN" altLang="en-US" sz="1600" dirty="0">
                <a:sym typeface="+mn-ea"/>
              </a:rPr>
              <a:t>（</a:t>
            </a:r>
            <a:r>
              <a:rPr kumimoji="1" lang="en-US" altLang="zh-CN" sz="1600" dirty="0">
                <a:sym typeface="+mn-ea"/>
              </a:rPr>
              <a:t>Windows Subsystem for Linux</a:t>
            </a:r>
            <a:r>
              <a:rPr kumimoji="1" lang="zh-CN" altLang="en-US" sz="1600" dirty="0">
                <a:sym typeface="+mn-ea"/>
              </a:rPr>
              <a:t>）</a:t>
            </a:r>
          </a:p>
          <a:p>
            <a:pPr algn="l"/>
            <a:r>
              <a:rPr kumimoji="1" lang="zh-CN" altLang="en-US" sz="1600" dirty="0">
                <a:sym typeface="+mn-ea"/>
              </a:rPr>
              <a:t>扩展：虚拟机快照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掌握使用</a:t>
            </a:r>
            <a:r>
              <a:rPr lang="en-US" altLang="zh-CN">
                <a:solidFill>
                  <a:srgbClr val="FF0000"/>
                </a:solidFill>
              </a:rPr>
              <a:t>VMware</a:t>
            </a:r>
            <a:r>
              <a:rPr lang="zh-CN" altLang="en-US">
                <a:solidFill>
                  <a:srgbClr val="FF0000"/>
                </a:solidFill>
              </a:rPr>
              <a:t>安装</a:t>
            </a:r>
            <a:r>
              <a:rPr lang="en-US" altLang="zh-CN">
                <a:solidFill>
                  <a:srgbClr val="FF0000"/>
                </a:solidFill>
              </a:rPr>
              <a:t>Linux</a:t>
            </a:r>
            <a:r>
              <a:rPr lang="zh-CN" altLang="en-US">
                <a:solidFill>
                  <a:srgbClr val="FF0000"/>
                </a:solidFill>
              </a:rPr>
              <a:t>虚拟机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下载</a:t>
            </a:r>
            <a:r>
              <a:rPr lang="en-US" altLang="zh-CN"/>
              <a:t>CentOS</a:t>
            </a:r>
            <a:r>
              <a:t>操作系统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首先，我们需要下载操作系统的安装文件，本次使用</a:t>
            </a:r>
            <a:r>
              <a:rPr lang="en-US" altLang="zh-CN"/>
              <a:t>CentOS7.6</a:t>
            </a:r>
            <a:r>
              <a:rPr lang="zh-CN" altLang="en-US"/>
              <a:t>版本进行学习：</a:t>
            </a:r>
          </a:p>
          <a:p>
            <a:r>
              <a:rPr lang="zh-CN" altLang="en-US"/>
              <a:t>https://vault.centos.org/7.6.1810/isos/x86_64</a:t>
            </a:r>
            <a:r>
              <a:rPr lang="en-US" altLang="zh-CN"/>
              <a:t>/   (</a:t>
            </a:r>
            <a:r>
              <a:rPr lang="zh-CN" altLang="en-US"/>
              <a:t>最后的</a:t>
            </a:r>
            <a:r>
              <a:rPr lang="en-US" altLang="zh-CN"/>
              <a:t>/</a:t>
            </a:r>
            <a:r>
              <a:rPr lang="zh-CN" altLang="en-US"/>
              <a:t>不要漏掉）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或者直接使用如下链接下载：</a:t>
            </a:r>
          </a:p>
          <a:p>
            <a:r>
              <a:rPr lang="zh-CN" altLang="en-US"/>
              <a:t>https://vault.centos.org/7.6.1810/isos/x86_64/CentOS-7-x86_64-DVD-1810.iso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或者从课程资料中获取安装包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05" y="2470785"/>
            <a:ext cx="7839075" cy="20383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在</a:t>
            </a:r>
            <a:r>
              <a:rPr lang="en-US" altLang="zh-CN"/>
              <a:t>VMware</a:t>
            </a:r>
            <a:r>
              <a:t>中安装</a:t>
            </a:r>
            <a:r>
              <a:rPr lang="en-US" altLang="zh-CN"/>
              <a:t>CentOS</a:t>
            </a:r>
            <a:r>
              <a:t>操作系统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打开</a:t>
            </a:r>
            <a:r>
              <a:rPr lang="en-US" altLang="zh-CN"/>
              <a:t>VMware</a:t>
            </a:r>
            <a:r>
              <a:rPr lang="zh-CN" altLang="en-US"/>
              <a:t>软件</a:t>
            </a:r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10" y="2123440"/>
            <a:ext cx="6605905" cy="399796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在</a:t>
            </a:r>
            <a:r>
              <a:rPr lang="en-US" altLang="zh-CN"/>
              <a:t>VMware</a:t>
            </a:r>
            <a:r>
              <a:t>中安装</a:t>
            </a:r>
            <a:r>
              <a:rPr lang="en-US" altLang="zh-CN"/>
              <a:t>CentOS</a:t>
            </a:r>
            <a:r>
              <a:t>操作系统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按照步骤创建虚拟机：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65" y="2195830"/>
            <a:ext cx="4676775" cy="40100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865" y="2214880"/>
            <a:ext cx="4638675" cy="39909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65" y="2195830"/>
            <a:ext cx="4667250" cy="40290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965" y="2195830"/>
            <a:ext cx="4638675" cy="4000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865" y="2195830"/>
            <a:ext cx="4648200" cy="4000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390" y="2205355"/>
            <a:ext cx="4629150" cy="4010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在</a:t>
            </a:r>
            <a:r>
              <a:rPr lang="en-US" altLang="zh-CN">
                <a:sym typeface="+mn-ea"/>
              </a:rPr>
              <a:t>VMware</a:t>
            </a:r>
            <a:r>
              <a:rPr>
                <a:sym typeface="+mn-ea"/>
              </a:rPr>
              <a:t>中安装</a:t>
            </a:r>
            <a:r>
              <a:rPr lang="en-US" altLang="zh-CN">
                <a:sym typeface="+mn-ea"/>
              </a:rPr>
              <a:t>CentOS</a:t>
            </a:r>
            <a:r>
              <a:rPr>
                <a:sym typeface="+mn-ea"/>
              </a:rPr>
              <a:t>操作系统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点击完成后，即开启了</a:t>
            </a:r>
            <a:r>
              <a:rPr lang="en-US" altLang="zh-CN"/>
              <a:t>CentOS</a:t>
            </a:r>
            <a:r>
              <a:rPr lang="zh-CN" altLang="en-US"/>
              <a:t>系统的安装，耐心等待安装完成即可，后续都是自动化的。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15" y="2432050"/>
            <a:ext cx="5843270" cy="35502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515" y="2432050"/>
            <a:ext cx="5843270" cy="35413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在</a:t>
            </a:r>
            <a:r>
              <a:rPr lang="en-US" altLang="zh-CN">
                <a:sym typeface="+mn-ea"/>
              </a:rPr>
              <a:t>VMware</a:t>
            </a:r>
            <a:r>
              <a:rPr>
                <a:sym typeface="+mn-ea"/>
              </a:rPr>
              <a:t>中安装</a:t>
            </a:r>
            <a:r>
              <a:rPr lang="en-US" altLang="zh-CN">
                <a:sym typeface="+mn-ea"/>
              </a:rPr>
              <a:t>CentOS</a:t>
            </a:r>
            <a:r>
              <a:rPr>
                <a:sym typeface="+mn-ea"/>
              </a:rPr>
              <a:t>操作系统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点击用户名：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输入密码：</a:t>
            </a: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2218690"/>
            <a:ext cx="1924050" cy="1219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4280535"/>
            <a:ext cx="2715895" cy="206311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在</a:t>
            </a:r>
            <a:r>
              <a:rPr lang="en-US" altLang="zh-CN">
                <a:sym typeface="+mn-ea"/>
              </a:rPr>
              <a:t>VMware</a:t>
            </a:r>
            <a:r>
              <a:rPr>
                <a:sym typeface="+mn-ea"/>
              </a:rPr>
              <a:t>中安装</a:t>
            </a:r>
            <a:r>
              <a:rPr lang="en-US" altLang="zh-CN">
                <a:sym typeface="+mn-ea"/>
              </a:rPr>
              <a:t>CentOS</a:t>
            </a:r>
            <a:r>
              <a:rPr>
                <a:sym typeface="+mn-ea"/>
              </a:rPr>
              <a:t>操作系统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体验</a:t>
            </a:r>
            <a:r>
              <a:rPr lang="en-US" altLang="zh-CN"/>
              <a:t>Linux</a:t>
            </a:r>
            <a:r>
              <a:rPr lang="zh-CN" altLang="en-US"/>
              <a:t>的快乐吧。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90" y="2075180"/>
            <a:ext cx="7430135" cy="4514215"/>
          </a:xfrm>
          <a:prstGeom prst="rect">
            <a:avLst/>
          </a:prstGeom>
        </p:spPr>
      </p:pic>
      <p:pic>
        <p:nvPicPr>
          <p:cNvPr id="7" name="图片 6" descr="01 (8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725" y="4657090"/>
            <a:ext cx="1985645" cy="198564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465" y="3436620"/>
            <a:ext cx="410210" cy="41021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5019675" y="1029335"/>
            <a:ext cx="5973445" cy="400494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操作系统概述</a:t>
            </a:r>
          </a:p>
          <a:p>
            <a:pPr algn="l"/>
            <a:r>
              <a:rPr kumimoji="1" lang="zh-CN" altLang="en-US" sz="1600" dirty="0">
                <a:sym typeface="+mn-ea"/>
              </a:rPr>
              <a:t>初识</a:t>
            </a:r>
            <a:r>
              <a:rPr kumimoji="1" lang="en-US" altLang="zh-CN" sz="1600" dirty="0">
                <a:sym typeface="+mn-ea"/>
              </a:rPr>
              <a:t>Linux</a:t>
            </a:r>
          </a:p>
          <a:p>
            <a:pPr algn="l"/>
            <a:r>
              <a:rPr kumimoji="1" lang="zh-CN" altLang="en-US" sz="1600" dirty="0">
                <a:sym typeface="+mn-ea"/>
              </a:rPr>
              <a:t>虚拟机介绍</a:t>
            </a:r>
          </a:p>
          <a:p>
            <a:pPr algn="l"/>
            <a:r>
              <a:rPr kumimoji="1" lang="en-US" altLang="zh-CN" sz="1600" dirty="0">
                <a:sym typeface="+mn-ea"/>
              </a:rPr>
              <a:t>VMware WorkStation</a:t>
            </a:r>
            <a:r>
              <a:rPr kumimoji="1" lang="zh-CN" altLang="en-US" sz="1600" dirty="0">
                <a:sym typeface="+mn-ea"/>
              </a:rPr>
              <a:t>安装</a:t>
            </a:r>
          </a:p>
          <a:p>
            <a:pPr algn="l"/>
            <a:r>
              <a:rPr kumimoji="1" lang="en-US" altLang="zh-CN" sz="1600" dirty="0">
                <a:sym typeface="+mn-ea"/>
              </a:rPr>
              <a:t>在VMware上安装Linux</a:t>
            </a:r>
          </a:p>
          <a:p>
            <a:pPr algn="l"/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Mac</a:t>
            </a:r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系统</a:t>
            </a:r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Linux</a:t>
            </a:r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环境</a:t>
            </a:r>
          </a:p>
          <a:p>
            <a:pPr algn="l"/>
            <a:r>
              <a:rPr kumimoji="1" lang="zh-CN" altLang="en-US" sz="1600" dirty="0">
                <a:sym typeface="+mn-ea"/>
              </a:rPr>
              <a:t>远程连接</a:t>
            </a:r>
            <a:r>
              <a:rPr kumimoji="1" lang="en-US" altLang="zh-CN" sz="1600" dirty="0">
                <a:sym typeface="+mn-ea"/>
              </a:rPr>
              <a:t>Linux</a:t>
            </a:r>
            <a:r>
              <a:rPr kumimoji="1" lang="zh-CN" altLang="en-US" sz="1600" dirty="0">
                <a:sym typeface="+mn-ea"/>
              </a:rPr>
              <a:t>系统</a:t>
            </a:r>
          </a:p>
          <a:p>
            <a:pPr algn="l"/>
            <a:r>
              <a:rPr kumimoji="1" lang="zh-CN" altLang="en-US" sz="1600" dirty="0">
                <a:sym typeface="+mn-ea"/>
              </a:rPr>
              <a:t>拓展：</a:t>
            </a:r>
            <a:r>
              <a:rPr kumimoji="1" lang="en-US" altLang="zh-CN" sz="1600" dirty="0">
                <a:sym typeface="+mn-ea"/>
              </a:rPr>
              <a:t>WSL</a:t>
            </a:r>
            <a:r>
              <a:rPr kumimoji="1" lang="zh-CN" altLang="en-US" sz="1600" dirty="0">
                <a:sym typeface="+mn-ea"/>
              </a:rPr>
              <a:t>（</a:t>
            </a:r>
            <a:r>
              <a:rPr kumimoji="1" lang="en-US" altLang="zh-CN" sz="1600" dirty="0">
                <a:sym typeface="+mn-ea"/>
              </a:rPr>
              <a:t>Windows Subsystem for Linux</a:t>
            </a:r>
            <a:r>
              <a:rPr kumimoji="1" lang="zh-CN" altLang="en-US" sz="1600" dirty="0">
                <a:sym typeface="+mn-ea"/>
              </a:rPr>
              <a:t>）</a:t>
            </a:r>
          </a:p>
          <a:p>
            <a:pPr algn="l"/>
            <a:r>
              <a:rPr kumimoji="1" lang="zh-CN" altLang="en-US" sz="1600" dirty="0">
                <a:sym typeface="+mn-ea"/>
              </a:rPr>
              <a:t>扩展：虚拟机快照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掌握使用</a:t>
            </a:r>
            <a:r>
              <a:rPr lang="en-US" altLang="zh-CN">
                <a:solidFill>
                  <a:srgbClr val="FF0000"/>
                </a:solidFill>
              </a:rPr>
              <a:t>VMware Fusion</a:t>
            </a:r>
            <a:r>
              <a:rPr lang="zh-CN" altLang="en-US">
                <a:solidFill>
                  <a:srgbClr val="FF0000"/>
                </a:solidFill>
              </a:rPr>
              <a:t>在</a:t>
            </a:r>
            <a:r>
              <a:rPr lang="en-US" altLang="zh-CN">
                <a:solidFill>
                  <a:srgbClr val="FF0000"/>
                </a:solidFill>
              </a:rPr>
              <a:t>MacOS</a:t>
            </a:r>
            <a:r>
              <a:rPr lang="zh-CN" altLang="en-US">
                <a:solidFill>
                  <a:srgbClr val="FF0000"/>
                </a:solidFill>
              </a:rPr>
              <a:t>中安装</a:t>
            </a:r>
            <a:r>
              <a:rPr lang="en-US" altLang="zh-CN">
                <a:solidFill>
                  <a:srgbClr val="FF0000"/>
                </a:solidFill>
              </a:rPr>
              <a:t>Linux</a:t>
            </a:r>
            <a:r>
              <a:rPr lang="zh-CN" altLang="en-US">
                <a:solidFill>
                  <a:srgbClr val="FF0000"/>
                </a:solidFill>
              </a:rPr>
              <a:t>虚拟机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硬件和软件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我们所熟知的计算机是由：硬件和软件所组成。</a:t>
            </a:r>
          </a:p>
          <a:p>
            <a:r>
              <a:rPr lang="zh-CN" altLang="en-US"/>
              <a:t>硬件：计算机系统中由电子，机械和光电元件等组成的各种物理装置的总称。</a:t>
            </a:r>
            <a:endParaRPr lang="en-US" altLang="zh-CN"/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936625" y="2689225"/>
            <a:ext cx="2980690" cy="1479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4989195" y="2734310"/>
            <a:ext cx="2214245" cy="1613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/>
          <p:nvPr/>
        </p:nvPicPr>
        <p:blipFill>
          <a:blip r:embed="rId4"/>
          <a:stretch>
            <a:fillRect/>
          </a:stretch>
        </p:blipFill>
        <p:spPr>
          <a:xfrm>
            <a:off x="8822055" y="2638425"/>
            <a:ext cx="1981835" cy="18053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图片 104"/>
          <p:cNvPicPr/>
          <p:nvPr/>
        </p:nvPicPr>
        <p:blipFill>
          <a:blip r:embed="rId5"/>
          <a:stretch>
            <a:fillRect/>
          </a:stretch>
        </p:blipFill>
        <p:spPr>
          <a:xfrm>
            <a:off x="1188720" y="4881245"/>
            <a:ext cx="2223770" cy="14839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" name="图片 105"/>
          <p:cNvPicPr/>
          <p:nvPr/>
        </p:nvPicPr>
        <p:blipFill>
          <a:blip r:embed="rId6"/>
          <a:stretch>
            <a:fillRect/>
          </a:stretch>
        </p:blipFill>
        <p:spPr>
          <a:xfrm>
            <a:off x="4199890" y="4799330"/>
            <a:ext cx="3720465" cy="15379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 descr="无标题"/>
          <p:cNvPicPr>
            <a:picLocks noChangeAspect="1"/>
          </p:cNvPicPr>
          <p:nvPr/>
        </p:nvPicPr>
        <p:blipFill>
          <a:blip r:embed="rId7"/>
          <a:srcRect l="904" r="72820" b="72519"/>
          <a:stretch>
            <a:fillRect/>
          </a:stretch>
        </p:blipFill>
        <p:spPr>
          <a:xfrm>
            <a:off x="8822055" y="4846320"/>
            <a:ext cx="1946910" cy="1553845"/>
          </a:xfrm>
          <a:prstGeom prst="rect">
            <a:avLst/>
          </a:prstGeom>
        </p:spPr>
      </p:pic>
      <p:pic>
        <p:nvPicPr>
          <p:cNvPr id="4" name="图片 3" descr="01 (96)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4415" y="5453380"/>
            <a:ext cx="1159510" cy="115951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VMware Fusion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Windows</a:t>
            </a:r>
            <a:r>
              <a:rPr lang="zh-CN" altLang="en-US"/>
              <a:t>系统中使用的</a:t>
            </a:r>
            <a:r>
              <a:rPr lang="en-US" altLang="zh-CN"/>
              <a:t>VMware WorkStation</a:t>
            </a:r>
            <a:r>
              <a:rPr lang="zh-CN" altLang="en-US"/>
              <a:t>未提供</a:t>
            </a:r>
            <a:r>
              <a:rPr lang="en-US" altLang="zh-CN"/>
              <a:t>Mac</a:t>
            </a:r>
            <a:r>
              <a:rPr lang="zh-CN" altLang="en-US"/>
              <a:t>版，</a:t>
            </a:r>
            <a:r>
              <a:rPr lang="en-US" altLang="zh-CN"/>
              <a:t>Mac</a:t>
            </a:r>
            <a:r>
              <a:rPr lang="zh-CN" altLang="en-US"/>
              <a:t>系统可以使用</a:t>
            </a:r>
            <a:r>
              <a:rPr lang="en-US" altLang="zh-CN"/>
              <a:t>VMware Fusion Pro</a:t>
            </a:r>
          </a:p>
          <a:p>
            <a:r>
              <a:rPr lang="en-US" altLang="zh-CN"/>
              <a:t>Fusion Pro</a:t>
            </a:r>
            <a:r>
              <a:rPr lang="zh-CN" altLang="en-US"/>
              <a:t>和</a:t>
            </a:r>
            <a:r>
              <a:rPr lang="en-US" altLang="zh-CN"/>
              <a:t> Workstation Pro</a:t>
            </a:r>
            <a:r>
              <a:rPr lang="zh-CN" altLang="en-US"/>
              <a:t>均是</a:t>
            </a:r>
            <a:r>
              <a:rPr lang="en-US" altLang="zh-CN"/>
              <a:t>VMware</a:t>
            </a:r>
            <a:r>
              <a:rPr lang="zh-CN" altLang="en-US"/>
              <a:t>公司出品，完全兼容，体验基本是一致的。</a:t>
            </a:r>
          </a:p>
          <a:p>
            <a:r>
              <a:rPr lang="zh-CN" altLang="en-US"/>
              <a:t>下载地址：</a:t>
            </a:r>
            <a:r>
              <a:rPr lang="en-US" altLang="zh-CN"/>
              <a:t> </a:t>
            </a:r>
            <a:r>
              <a:rPr lang="zh-CN" altLang="en-US"/>
              <a:t>https://www.vmware.com/cn/products/fusion.html</a:t>
            </a:r>
          </a:p>
          <a:p>
            <a:endParaRPr lang="zh-CN" altLang="en-US"/>
          </a:p>
        </p:txBody>
      </p:sp>
      <p:pic>
        <p:nvPicPr>
          <p:cNvPr id="6" name="图片 5" descr="01 (9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0" y="5030470"/>
            <a:ext cx="1827530" cy="18275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85" y="3061335"/>
            <a:ext cx="5216525" cy="261112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VMware Fusion Pro</a:t>
            </a:r>
            <a:r>
              <a:t>安装</a:t>
            </a:r>
          </a:p>
        </p:txBody>
      </p:sp>
      <p:pic>
        <p:nvPicPr>
          <p:cNvPr id="3" name="图片 2" descr="01 (11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4830" y="5044440"/>
            <a:ext cx="1599565" cy="15995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1657985"/>
            <a:ext cx="5017135" cy="4435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" y="1657985"/>
            <a:ext cx="4438650" cy="4572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270" y="3095625"/>
            <a:ext cx="3810000" cy="6667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5435" y="1922145"/>
            <a:ext cx="2933700" cy="35433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0710" y="2071370"/>
            <a:ext cx="2343150" cy="27146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410" y="3295015"/>
            <a:ext cx="4095750" cy="11620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6210" y="3542665"/>
            <a:ext cx="3810000" cy="666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960" y="1666240"/>
            <a:ext cx="5841365" cy="3799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VMware Fusion Pro</a:t>
            </a:r>
            <a:r>
              <a:rPr>
                <a:sym typeface="+mn-ea"/>
              </a:rPr>
              <a:t>安装</a:t>
            </a:r>
            <a:r>
              <a:rPr lang="en-US" altLang="zh-CN">
                <a:sym typeface="+mn-ea"/>
              </a:rPr>
              <a:t>CentOS</a:t>
            </a:r>
            <a:r>
              <a:rPr>
                <a:sym typeface="+mn-ea"/>
              </a:rPr>
              <a:t>系统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首先，我们需要下载操作系统的安装文件，本次使用</a:t>
            </a:r>
            <a:r>
              <a:rPr lang="en-US" altLang="zh-CN"/>
              <a:t>CentOS7.6</a:t>
            </a:r>
            <a:r>
              <a:rPr lang="zh-CN" altLang="en-US"/>
              <a:t>版本进行学习：</a:t>
            </a:r>
          </a:p>
          <a:p>
            <a:r>
              <a:rPr lang="zh-CN" altLang="en-US"/>
              <a:t>https://vault.centos.org/7.6.1810/isos/x86_64</a:t>
            </a:r>
            <a:r>
              <a:rPr lang="en-US" altLang="zh-CN"/>
              <a:t>/   (</a:t>
            </a:r>
            <a:r>
              <a:rPr lang="zh-CN" altLang="en-US"/>
              <a:t>最后的</a:t>
            </a:r>
            <a:r>
              <a:rPr lang="en-US" altLang="zh-CN"/>
              <a:t>/</a:t>
            </a:r>
            <a:r>
              <a:rPr lang="zh-CN" altLang="en-US"/>
              <a:t>不要漏掉）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或者直接使用如下链接下载：</a:t>
            </a:r>
          </a:p>
          <a:p>
            <a:r>
              <a:rPr lang="zh-CN" altLang="en-US"/>
              <a:t>https://vault.centos.org/7.6.1810/isos/x86_64/CentOS-7-x86_64-DVD-1810.iso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或者从课程资料中获取安装包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05" y="2470785"/>
            <a:ext cx="7839075" cy="20383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VMware Fusion Pro</a:t>
            </a:r>
            <a:r>
              <a:t>安装</a:t>
            </a:r>
            <a:r>
              <a:rPr lang="en-US" altLang="zh-CN"/>
              <a:t>CentOS</a:t>
            </a:r>
            <a:r>
              <a:t>系统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55" y="1424305"/>
            <a:ext cx="1504950" cy="1628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55" y="1424305"/>
            <a:ext cx="6096000" cy="50768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55" y="1424305"/>
            <a:ext cx="6096000" cy="50768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55" y="1424305"/>
            <a:ext cx="6096000" cy="50768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655" y="1424305"/>
            <a:ext cx="6096000" cy="50768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655" y="1457325"/>
            <a:ext cx="7620000" cy="4267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8405" y="1924050"/>
            <a:ext cx="2476500" cy="33337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655" y="1424940"/>
            <a:ext cx="8060690" cy="50761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0565" y="1423670"/>
            <a:ext cx="6406515" cy="510984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8655" y="1423670"/>
            <a:ext cx="9083040" cy="51098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465" y="3978910"/>
            <a:ext cx="410210" cy="41021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5019675" y="1029335"/>
            <a:ext cx="5973445" cy="400494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操作系统概述</a:t>
            </a:r>
          </a:p>
          <a:p>
            <a:pPr algn="l"/>
            <a:r>
              <a:rPr kumimoji="1" lang="zh-CN" altLang="en-US" sz="1600" dirty="0">
                <a:sym typeface="+mn-ea"/>
              </a:rPr>
              <a:t>初识</a:t>
            </a:r>
            <a:r>
              <a:rPr kumimoji="1" lang="en-US" altLang="zh-CN" sz="1600" dirty="0">
                <a:sym typeface="+mn-ea"/>
              </a:rPr>
              <a:t>Linux</a:t>
            </a:r>
          </a:p>
          <a:p>
            <a:pPr algn="l"/>
            <a:r>
              <a:rPr kumimoji="1" lang="zh-CN" altLang="en-US" sz="1600" dirty="0">
                <a:sym typeface="+mn-ea"/>
              </a:rPr>
              <a:t>虚拟机介绍</a:t>
            </a:r>
          </a:p>
          <a:p>
            <a:pPr algn="l"/>
            <a:r>
              <a:rPr kumimoji="1" lang="en-US" altLang="zh-CN" sz="1600" dirty="0">
                <a:sym typeface="+mn-ea"/>
              </a:rPr>
              <a:t>VMware WorkStation</a:t>
            </a:r>
            <a:r>
              <a:rPr kumimoji="1" lang="zh-CN" altLang="en-US" sz="1600" dirty="0">
                <a:sym typeface="+mn-ea"/>
              </a:rPr>
              <a:t>安装</a:t>
            </a:r>
          </a:p>
          <a:p>
            <a:pPr algn="l"/>
            <a:r>
              <a:rPr kumimoji="1" lang="zh-CN" altLang="en-US" sz="1600" dirty="0">
                <a:sym typeface="+mn-ea"/>
              </a:rPr>
              <a:t>在</a:t>
            </a:r>
            <a:r>
              <a:rPr kumimoji="1" lang="en-US" altLang="zh-CN" sz="1600" dirty="0">
                <a:sym typeface="+mn-ea"/>
              </a:rPr>
              <a:t>VMware</a:t>
            </a:r>
            <a:r>
              <a:rPr kumimoji="1" lang="zh-CN" altLang="en-US" sz="1600" dirty="0">
                <a:sym typeface="+mn-ea"/>
              </a:rPr>
              <a:t>上安装</a:t>
            </a:r>
            <a:r>
              <a:rPr kumimoji="1" lang="en-US" altLang="zh-CN" sz="1600" dirty="0">
                <a:sym typeface="+mn-ea"/>
              </a:rPr>
              <a:t>Linux</a:t>
            </a:r>
          </a:p>
          <a:p>
            <a:pPr algn="l"/>
            <a:r>
              <a:rPr kumimoji="1" lang="en-US" altLang="zh-CN" sz="1600" dirty="0">
                <a:sym typeface="+mn-ea"/>
              </a:rPr>
              <a:t>Mac</a:t>
            </a:r>
            <a:r>
              <a:rPr kumimoji="1" lang="zh-CN" altLang="en-US" sz="1600" dirty="0">
                <a:sym typeface="+mn-ea"/>
              </a:rPr>
              <a:t>系统</a:t>
            </a:r>
            <a:r>
              <a:rPr kumimoji="1" lang="en-US" altLang="zh-CN" sz="1600" dirty="0">
                <a:sym typeface="+mn-ea"/>
              </a:rPr>
              <a:t>Linux</a:t>
            </a:r>
            <a:r>
              <a:rPr kumimoji="1" lang="zh-CN" altLang="en-US" sz="1600" dirty="0">
                <a:sym typeface="+mn-ea"/>
              </a:rPr>
              <a:t>环境</a:t>
            </a:r>
          </a:p>
          <a:p>
            <a:pPr algn="l"/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远程连接</a:t>
            </a:r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Linux</a:t>
            </a:r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系统</a:t>
            </a:r>
          </a:p>
          <a:p>
            <a:pPr algn="l"/>
            <a:r>
              <a:rPr kumimoji="1" lang="zh-CN" altLang="en-US" sz="1600" dirty="0">
                <a:sym typeface="+mn-ea"/>
              </a:rPr>
              <a:t>拓展：</a:t>
            </a:r>
            <a:r>
              <a:rPr kumimoji="1" lang="en-US" altLang="zh-CN" sz="1600" dirty="0">
                <a:sym typeface="+mn-ea"/>
              </a:rPr>
              <a:t>WSL</a:t>
            </a:r>
            <a:r>
              <a:rPr kumimoji="1" lang="zh-CN" altLang="en-US" sz="1600" dirty="0">
                <a:sym typeface="+mn-ea"/>
              </a:rPr>
              <a:t>（</a:t>
            </a:r>
            <a:r>
              <a:rPr kumimoji="1" lang="en-US" altLang="zh-CN" sz="1600" dirty="0">
                <a:sym typeface="+mn-ea"/>
              </a:rPr>
              <a:t>Windows Subsystem for Linux</a:t>
            </a:r>
            <a:r>
              <a:rPr kumimoji="1" lang="zh-CN" altLang="en-US" sz="1600" dirty="0">
                <a:sym typeface="+mn-ea"/>
              </a:rPr>
              <a:t>）</a:t>
            </a:r>
          </a:p>
          <a:p>
            <a:pPr algn="l"/>
            <a:r>
              <a:rPr kumimoji="1" lang="zh-CN" altLang="en-US" sz="1600" dirty="0">
                <a:sym typeface="+mn-ea"/>
              </a:rPr>
              <a:t>扩展：虚拟机快照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掌握操作系统的图形化、命令行</a:t>
            </a:r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>
                <a:solidFill>
                  <a:srgbClr val="FF0000"/>
                </a:solidFill>
              </a:rPr>
              <a:t>种操作模式</a:t>
            </a:r>
          </a:p>
          <a:p>
            <a:r>
              <a:rPr lang="zh-CN" altLang="en-US">
                <a:solidFill>
                  <a:srgbClr val="FF0000"/>
                </a:solidFill>
              </a:rPr>
              <a:t>理解为什么使用命令行操作</a:t>
            </a:r>
            <a:r>
              <a:rPr lang="en-US" altLang="zh-CN">
                <a:solidFill>
                  <a:srgbClr val="FF0000"/>
                </a:solidFill>
              </a:rPr>
              <a:t>Linux</a:t>
            </a:r>
            <a:r>
              <a:rPr lang="zh-CN" altLang="en-US">
                <a:solidFill>
                  <a:srgbClr val="FF0000"/>
                </a:solidFill>
              </a:rPr>
              <a:t>系统</a:t>
            </a:r>
          </a:p>
          <a:p>
            <a:r>
              <a:rPr lang="zh-CN" altLang="en-US">
                <a:solidFill>
                  <a:srgbClr val="FF0000"/>
                </a:solidFill>
              </a:rPr>
              <a:t>掌握使用</a:t>
            </a:r>
            <a:r>
              <a:rPr lang="en-US" altLang="zh-CN">
                <a:solidFill>
                  <a:srgbClr val="FF0000"/>
                </a:solidFill>
              </a:rPr>
              <a:t>FinalShell</a:t>
            </a:r>
            <a:r>
              <a:rPr lang="zh-CN" altLang="en-US">
                <a:solidFill>
                  <a:srgbClr val="FF0000"/>
                </a:solidFill>
              </a:rPr>
              <a:t>软件连接</a:t>
            </a:r>
            <a:r>
              <a:rPr lang="en-US" altLang="zh-CN">
                <a:solidFill>
                  <a:srgbClr val="FF0000"/>
                </a:solidFill>
              </a:rPr>
              <a:t>Linux</a:t>
            </a:r>
            <a:r>
              <a:rPr lang="zh-CN" altLang="en-US">
                <a:solidFill>
                  <a:srgbClr val="FF0000"/>
                </a:solidFill>
              </a:rPr>
              <a:t>操作系统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图形化、命令行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对于操作系统的使用，有</a:t>
            </a:r>
            <a:r>
              <a:rPr lang="en-US" altLang="zh-CN" dirty="0"/>
              <a:t>2</a:t>
            </a:r>
            <a:r>
              <a:rPr lang="zh-CN" altLang="en-US" dirty="0"/>
              <a:t>种使用形式：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图形化页面使用操作系统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以命令的形式使用操作系统</a:t>
            </a:r>
          </a:p>
          <a:p>
            <a:pPr>
              <a:buFont typeface="Arial" panose="020B0604020202020204" pitchFamily="34" charset="0"/>
            </a:pPr>
            <a:r>
              <a:rPr lang="zh-CN" altLang="en-US" dirty="0"/>
              <a:t>不论是</a:t>
            </a:r>
            <a:r>
              <a:rPr lang="en-US" altLang="zh-CN" dirty="0"/>
              <a:t>Windows</a:t>
            </a:r>
            <a:r>
              <a:rPr lang="zh-CN" altLang="en-US" dirty="0"/>
              <a:t>还是</a:t>
            </a:r>
            <a:r>
              <a:rPr lang="en-US" altLang="zh-CN" dirty="0"/>
              <a:t>Linux</a:t>
            </a:r>
            <a:r>
              <a:rPr lang="zh-CN" altLang="en-US" dirty="0"/>
              <a:t>亦或是</a:t>
            </a:r>
            <a:r>
              <a:rPr lang="en-US" altLang="zh-CN" dirty="0"/>
              <a:t>MacOS</a:t>
            </a:r>
            <a:r>
              <a:rPr lang="zh-CN" altLang="en-US" dirty="0"/>
              <a:t>系统，都是支持这两种使用形式。</a:t>
            </a:r>
          </a:p>
          <a:p>
            <a:pPr>
              <a:buFont typeface="Arial" panose="020B0604020202020204" pitchFamily="34" charset="0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图形化：使用操作系统提供的图形化页面，以获得</a:t>
            </a:r>
            <a:r>
              <a:rPr lang="zh-CN" altLang="en-US" b="1" dirty="0">
                <a:latin typeface="Alibaba PuHuiTi Bold" panose="00020600040101010101" charset="-122"/>
                <a:ea typeface="Alibaba PuHuiTi Bold" panose="00020600040101010101" charset="-122"/>
              </a:rPr>
              <a:t>图形化反馈</a:t>
            </a:r>
            <a:r>
              <a:rPr lang="zh-CN" altLang="en-US" dirty="0"/>
              <a:t>的形式去使用操作系统。</a:t>
            </a:r>
          </a:p>
          <a:p>
            <a:pPr>
              <a:buFont typeface="Arial" panose="020B0604020202020204" pitchFamily="34" charset="0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命令行：使用操作系统提供的各类命令，以获得</a:t>
            </a:r>
            <a:r>
              <a:rPr lang="zh-CN" altLang="en-US" b="1" dirty="0">
                <a:latin typeface="Alibaba PuHuiTi Bold" panose="00020600040101010101" charset="-122"/>
                <a:ea typeface="Alibaba PuHuiTi Bold" panose="00020600040101010101" charset="-122"/>
              </a:rPr>
              <a:t>字符反馈</a:t>
            </a:r>
            <a:r>
              <a:rPr lang="zh-CN" altLang="en-US" dirty="0"/>
              <a:t>的形式去使用操作系统。</a:t>
            </a:r>
          </a:p>
          <a:p>
            <a:pPr>
              <a:buFont typeface="Arial" panose="020B0604020202020204" pitchFamily="34" charset="0"/>
            </a:pPr>
            <a:endParaRPr lang="zh-CN" altLang="en-US" dirty="0"/>
          </a:p>
          <a:p>
            <a:pPr>
              <a:buFont typeface="Arial" panose="020B0604020202020204" pitchFamily="34" charset="0"/>
            </a:pPr>
            <a:endParaRPr lang="zh-CN" altLang="en-US" dirty="0"/>
          </a:p>
        </p:txBody>
      </p:sp>
      <p:pic>
        <p:nvPicPr>
          <p:cNvPr id="4" name="图片 3" descr="01 (4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100" y="5304155"/>
            <a:ext cx="1370330" cy="137033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Windows</a:t>
            </a:r>
            <a:r>
              <a:t>系统的图形化和命令行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2219960"/>
            <a:ext cx="5166360" cy="30918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320" y="2219960"/>
            <a:ext cx="5166360" cy="3091815"/>
          </a:xfrm>
          <a:prstGeom prst="rect">
            <a:avLst/>
          </a:prstGeom>
        </p:spPr>
      </p:pic>
      <p:pic>
        <p:nvPicPr>
          <p:cNvPr id="5" name="图片 4" descr="01 (40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5675" y="5320665"/>
            <a:ext cx="1342390" cy="134239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Linux</a:t>
            </a:r>
            <a:r>
              <a:t>系统的图形化和命令行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45" y="2087880"/>
            <a:ext cx="5504180" cy="3294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425" y="2090261"/>
            <a:ext cx="5504180" cy="3294380"/>
          </a:xfrm>
          <a:prstGeom prst="rect">
            <a:avLst/>
          </a:prstGeom>
        </p:spPr>
      </p:pic>
      <p:pic>
        <p:nvPicPr>
          <p:cNvPr id="5" name="图片 4" descr="01 (4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2490" y="5220970"/>
            <a:ext cx="1452880" cy="145288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使用命令行学习</a:t>
            </a:r>
            <a:r>
              <a:rPr lang="en-US" altLang="zh-CN"/>
              <a:t>Linux</a:t>
            </a:r>
            <a:r>
              <a:t>系统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尽管图形化是大多数人使用计算机的第一选择，但是在</a:t>
            </a:r>
            <a:r>
              <a:rPr lang="en-US" altLang="zh-CN"/>
              <a:t>Linux</a:t>
            </a:r>
            <a:r>
              <a:rPr lang="zh-CN" altLang="en-US"/>
              <a:t>操作系统上，这个选择被反转了。</a:t>
            </a:r>
          </a:p>
          <a:p>
            <a:endParaRPr lang="zh-CN" altLang="en-US"/>
          </a:p>
          <a:p>
            <a:r>
              <a:rPr lang="zh-CN" altLang="en-US"/>
              <a:t>无论是企业开发亦或是个人开发，使用</a:t>
            </a:r>
            <a:r>
              <a:rPr lang="en-US" altLang="zh-CN"/>
              <a:t>Linux</a:t>
            </a:r>
            <a:r>
              <a:rPr lang="zh-CN" altLang="en-US"/>
              <a:t>操作系统，多数都是使用的：</a:t>
            </a:r>
            <a:r>
              <a:rPr lang="zh-CN" altLang="en-US" sz="2000" b="1">
                <a:latin typeface="Alibaba PuHuiTi Bold" panose="00020600040101010101" charset="-122"/>
                <a:ea typeface="Alibaba PuHuiTi Bold" panose="00020600040101010101" charset="-122"/>
              </a:rPr>
              <a:t>命令行</a:t>
            </a:r>
            <a:r>
              <a:rPr lang="zh-CN" altLang="en-US"/>
              <a:t>。</a:t>
            </a:r>
          </a:p>
          <a:p>
            <a:r>
              <a:rPr lang="zh-CN" altLang="en-US"/>
              <a:t>这是因为：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Linux</a:t>
            </a:r>
            <a:r>
              <a:rPr lang="zh-CN" altLang="en-US"/>
              <a:t>从诞生至今，在图形化页面的优化上，并未重点发力。所以</a:t>
            </a:r>
            <a:r>
              <a:rPr lang="en-US" altLang="zh-CN"/>
              <a:t>Linux</a:t>
            </a:r>
            <a:r>
              <a:rPr lang="zh-CN" altLang="en-US"/>
              <a:t>操作系统的图形化页面：不好用、不稳定。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在开发中，使用命令行形式，效率更高，更加直观，并且资源占用低，程序运行更稳定。</a:t>
            </a:r>
          </a:p>
          <a:p>
            <a:endParaRPr lang="zh-CN" altLang="en-US"/>
          </a:p>
          <a:p>
            <a:r>
              <a:rPr lang="zh-CN" altLang="en-US"/>
              <a:t>所以，后续的课程学习中，我们：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除了在少数需要做对照讲解的情况下会使用图形化页面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其余</a:t>
            </a:r>
            <a:r>
              <a:rPr lang="zh-CN" altLang="en-US">
                <a:solidFill>
                  <a:srgbClr val="FF0000"/>
                </a:solidFill>
              </a:rPr>
              <a:t>都会以命令行</a:t>
            </a:r>
            <a:r>
              <a:rPr lang="zh-CN" altLang="en-US"/>
              <a:t>的形式去讲解</a:t>
            </a:r>
            <a:r>
              <a:rPr lang="en-US" altLang="zh-CN"/>
              <a:t>Linux</a:t>
            </a:r>
            <a:r>
              <a:rPr lang="zh-CN" altLang="en-US"/>
              <a:t>操作系统的使用</a:t>
            </a:r>
          </a:p>
        </p:txBody>
      </p:sp>
      <p:pic>
        <p:nvPicPr>
          <p:cNvPr id="4" name="图片 3" descr="01 (4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1855" y="5230495"/>
            <a:ext cx="1443990" cy="1443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硬件和软件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软件：是用户和计算机硬件之间的接口和桥梁，用户通过软件与计算机进行交流。</a:t>
            </a:r>
          </a:p>
          <a:p>
            <a:r>
              <a:rPr lang="zh-CN" altLang="en-US"/>
              <a:t>而操作系统，就是软件的一类。</a:t>
            </a:r>
          </a:p>
          <a:p>
            <a:endParaRPr lang="zh-CN" altLang="en-US"/>
          </a:p>
          <a:p>
            <a:r>
              <a:rPr lang="zh-CN" altLang="en-US"/>
              <a:t>一个完整的计算机：</a:t>
            </a:r>
          </a:p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1044575" y="3761740"/>
            <a:ext cx="2796540" cy="1822450"/>
            <a:chOff x="1645" y="5924"/>
            <a:chExt cx="4404" cy="2870"/>
          </a:xfrm>
        </p:grpSpPr>
        <p:sp>
          <p:nvSpPr>
            <p:cNvPr id="4" name="矩形 3"/>
            <p:cNvSpPr/>
            <p:nvPr/>
          </p:nvSpPr>
          <p:spPr>
            <a:xfrm>
              <a:off x="1645" y="5924"/>
              <a:ext cx="4404" cy="23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159" y="7355"/>
              <a:ext cx="3377" cy="70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硬件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2158" y="6121"/>
              <a:ext cx="3377" cy="70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操作系统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282" y="8312"/>
              <a:ext cx="1128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计算机</a:t>
              </a:r>
            </a:p>
          </p:txBody>
        </p:sp>
      </p:grpSp>
      <p:pic>
        <p:nvPicPr>
          <p:cNvPr id="7" name="图片 6" descr="01 (97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612755" y="5187315"/>
            <a:ext cx="1579245" cy="157924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FinalShell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既然决定使用命令行去学习</a:t>
            </a:r>
            <a:r>
              <a:rPr lang="en-US" altLang="zh-CN"/>
              <a:t>Linux</a:t>
            </a:r>
            <a:r>
              <a:rPr lang="zh-CN" altLang="en-US"/>
              <a:t>操作系统，那么就必须丰富一下工具的使用。</a:t>
            </a:r>
          </a:p>
          <a:p>
            <a:endParaRPr lang="zh-CN" altLang="en-US"/>
          </a:p>
          <a:p>
            <a:r>
              <a:rPr lang="zh-CN" altLang="en-US"/>
              <a:t>我们使用</a:t>
            </a:r>
            <a:r>
              <a:rPr lang="en-US" altLang="zh-CN"/>
              <a:t>VMware</a:t>
            </a:r>
            <a:r>
              <a:rPr lang="zh-CN" altLang="en-US"/>
              <a:t>可以得到</a:t>
            </a:r>
            <a:r>
              <a:rPr lang="en-US" altLang="zh-CN"/>
              <a:t>Linux</a:t>
            </a:r>
            <a:r>
              <a:rPr lang="zh-CN" altLang="en-US"/>
              <a:t>虚拟机，但是在</a:t>
            </a:r>
            <a:r>
              <a:rPr lang="en-US" altLang="zh-CN"/>
              <a:t>VMware</a:t>
            </a:r>
            <a:r>
              <a:rPr lang="zh-CN" altLang="en-US"/>
              <a:t>中操作</a:t>
            </a:r>
            <a:r>
              <a:rPr lang="en-US" altLang="zh-CN"/>
              <a:t>Linux</a:t>
            </a:r>
            <a:r>
              <a:rPr lang="zh-CN" altLang="en-US"/>
              <a:t>的命令行页面不太方便，主要是：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内容的复制、粘贴跨越</a:t>
            </a:r>
            <a:r>
              <a:rPr lang="en-US" altLang="zh-CN"/>
              <a:t>VMware</a:t>
            </a:r>
            <a:r>
              <a:rPr lang="zh-CN" altLang="en-US"/>
              <a:t>不方便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文件的上传、下载跨越</a:t>
            </a:r>
            <a:r>
              <a:rPr lang="en-US" altLang="zh-CN"/>
              <a:t>VMware</a:t>
            </a:r>
            <a:r>
              <a:rPr lang="zh-CN" altLang="en-US"/>
              <a:t>不方便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也就是和</a:t>
            </a:r>
            <a:r>
              <a:rPr lang="en-US" altLang="zh-CN"/>
              <a:t>Linux</a:t>
            </a:r>
            <a:r>
              <a:rPr lang="zh-CN" altLang="en-US"/>
              <a:t>系统的各类交互，跨越</a:t>
            </a:r>
            <a:r>
              <a:rPr lang="en-US" altLang="zh-CN"/>
              <a:t>VMware</a:t>
            </a:r>
            <a:r>
              <a:rPr lang="zh-CN" altLang="en-US"/>
              <a:t>不方便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我们可以通过第三方软件，</a:t>
            </a:r>
            <a:r>
              <a:rPr lang="en-US" altLang="zh-CN"/>
              <a:t>FinalShell</a:t>
            </a:r>
            <a:r>
              <a:rPr lang="zh-CN" altLang="en-US"/>
              <a:t>，远程连接到</a:t>
            </a:r>
            <a:r>
              <a:rPr lang="en-US" altLang="zh-CN"/>
              <a:t>Linux</a:t>
            </a:r>
            <a:r>
              <a:rPr lang="zh-CN" altLang="en-US"/>
              <a:t>操作系统之上。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并通过</a:t>
            </a:r>
            <a:r>
              <a:rPr lang="en-US" altLang="zh-CN"/>
              <a:t>FinalShell</a:t>
            </a:r>
            <a:r>
              <a:rPr lang="zh-CN" altLang="en-US"/>
              <a:t>去操作</a:t>
            </a:r>
            <a:r>
              <a:rPr lang="en-US" altLang="zh-CN"/>
              <a:t>Linux</a:t>
            </a:r>
            <a:r>
              <a:rPr lang="zh-CN" altLang="en-US"/>
              <a:t>系统。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这样各类操作都会十分的方便。</a:t>
            </a:r>
          </a:p>
        </p:txBody>
      </p:sp>
      <p:pic>
        <p:nvPicPr>
          <p:cNvPr id="4" name="图片 3" descr="01 (4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8960" y="4890770"/>
            <a:ext cx="1811655" cy="181165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FinalShell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FinalShell</a:t>
            </a:r>
            <a:r>
              <a:rPr lang="zh-CN" altLang="en-US"/>
              <a:t>的下载地址为：</a:t>
            </a:r>
          </a:p>
          <a:p>
            <a:r>
              <a:rPr lang="en-US" altLang="zh-CN"/>
              <a:t>Windows: </a:t>
            </a:r>
          </a:p>
          <a:p>
            <a:r>
              <a:rPr lang="zh-CN" altLang="en-US"/>
              <a:t>http://www.hostbuf.com/downloads/finalshell_install.exe</a:t>
            </a:r>
          </a:p>
          <a:p>
            <a:r>
              <a:rPr lang="en-US" altLang="zh-CN"/>
              <a:t>Mac: </a:t>
            </a:r>
          </a:p>
          <a:p>
            <a:r>
              <a:rPr lang="en-US" altLang="zh-CN"/>
              <a:t>http://www.hostbuf.com/downloads/finalshell_install.pkg</a:t>
            </a:r>
          </a:p>
          <a:p>
            <a:r>
              <a:rPr lang="zh-CN" altLang="en-US"/>
              <a:t>下载完成后双击</a:t>
            </a:r>
            <a:r>
              <a:rPr lang="zh-CN" altLang="en-US">
                <a:sym typeface="+mn-ea"/>
              </a:rPr>
              <a:t>打开</a:t>
            </a:r>
            <a:r>
              <a:rPr lang="zh-CN" altLang="en-US"/>
              <a:t>安装。</a:t>
            </a:r>
          </a:p>
          <a:p>
            <a:endParaRPr lang="zh-CN" altLang="en-US"/>
          </a:p>
        </p:txBody>
      </p:sp>
      <p:pic>
        <p:nvPicPr>
          <p:cNvPr id="5" name="图片 4" descr="01 (45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575" y="4823460"/>
            <a:ext cx="1871345" cy="187134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Windows</a:t>
            </a:r>
            <a:r>
              <a:t>系统安装</a:t>
            </a:r>
            <a:r>
              <a:rPr lang="en-US" altLang="zh-CN"/>
              <a:t>FinalShell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按照提示一直下一步即可安装完成。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2274570"/>
            <a:ext cx="4752975" cy="3429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5" y="2274570"/>
            <a:ext cx="4752975" cy="3429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65" y="2284095"/>
            <a:ext cx="4752975" cy="3429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565" y="2284095"/>
            <a:ext cx="4752975" cy="34385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565" y="2536825"/>
            <a:ext cx="4362450" cy="29337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565" y="2274570"/>
            <a:ext cx="4752975" cy="36957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565" y="2274570"/>
            <a:ext cx="4752975" cy="36957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565" y="2274570"/>
            <a:ext cx="4752975" cy="36957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0565" y="2284095"/>
            <a:ext cx="4752975" cy="3429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0565" y="2274570"/>
            <a:ext cx="4752975" cy="3429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0565" y="2278380"/>
            <a:ext cx="5097780" cy="3425190"/>
          </a:xfrm>
          <a:prstGeom prst="rect">
            <a:avLst/>
          </a:prstGeom>
        </p:spPr>
      </p:pic>
      <p:pic>
        <p:nvPicPr>
          <p:cNvPr id="15" name="图片 14" descr="01 (46)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39780" y="5158105"/>
            <a:ext cx="1536700" cy="1536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Mac</a:t>
            </a:r>
            <a:r>
              <a:t>系统安装</a:t>
            </a:r>
            <a:r>
              <a:rPr lang="en-US" altLang="zh-CN"/>
              <a:t>FinalShell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打开下载的</a:t>
            </a:r>
            <a:r>
              <a:rPr lang="en-US" altLang="zh-CN"/>
              <a:t>pkg</a:t>
            </a:r>
            <a:r>
              <a:rPr lang="zh-CN" altLang="en-US"/>
              <a:t>文件，按照提示下一步即可安装成功。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2148840"/>
            <a:ext cx="5905500" cy="4229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5" y="2148840"/>
            <a:ext cx="5905500" cy="4229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8245" y="2954020"/>
            <a:ext cx="2390775" cy="26193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2149475"/>
            <a:ext cx="5905500" cy="42291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200" y="2149475"/>
            <a:ext cx="5905500" cy="42291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5700" y="3148965"/>
            <a:ext cx="2476500" cy="22288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200" y="2148840"/>
            <a:ext cx="6793230" cy="4224655"/>
          </a:xfrm>
          <a:prstGeom prst="rect">
            <a:avLst/>
          </a:prstGeom>
        </p:spPr>
      </p:pic>
      <p:pic>
        <p:nvPicPr>
          <p:cNvPr id="13" name="图片 12" descr="01 (47)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8465" y="4695825"/>
            <a:ext cx="2019935" cy="20199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连接到</a:t>
            </a:r>
            <a:r>
              <a:rPr lang="en-US" altLang="zh-CN">
                <a:sym typeface="+mn-ea"/>
              </a:rPr>
              <a:t>Linux</a:t>
            </a:r>
            <a:r>
              <a:rPr>
                <a:sym typeface="+mn-ea"/>
              </a:rPr>
              <a:t>系统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首先，先查询到</a:t>
            </a:r>
            <a:r>
              <a:rPr lang="en-US" altLang="zh-CN"/>
              <a:t>Linux</a:t>
            </a:r>
            <a:r>
              <a:rPr lang="zh-CN" altLang="en-US"/>
              <a:t>系统的</a:t>
            </a:r>
            <a:r>
              <a:rPr lang="en-US" altLang="zh-CN"/>
              <a:t>IP</a:t>
            </a:r>
            <a:r>
              <a:rPr lang="zh-CN" altLang="en-US"/>
              <a:t>地址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40" y="2193925"/>
            <a:ext cx="5646420" cy="42278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40" y="2193925"/>
            <a:ext cx="5647055" cy="42284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" y="2193925"/>
            <a:ext cx="5647055" cy="42284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40" y="2193925"/>
            <a:ext cx="5647690" cy="4229100"/>
          </a:xfrm>
          <a:prstGeom prst="rect">
            <a:avLst/>
          </a:prstGeom>
        </p:spPr>
      </p:pic>
      <p:pic>
        <p:nvPicPr>
          <p:cNvPr id="9" name="图片 8" descr="01 (48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5460" y="5158740"/>
            <a:ext cx="1536700" cy="1536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连接到</a:t>
            </a:r>
            <a:r>
              <a:rPr lang="en-US" altLang="zh-CN"/>
              <a:t>Linux</a:t>
            </a:r>
            <a:r>
              <a:t>系统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打开</a:t>
            </a:r>
            <a:r>
              <a:rPr lang="en-US" altLang="zh-CN"/>
              <a:t>Finshell</a:t>
            </a:r>
            <a:r>
              <a:rPr lang="zh-CN" altLang="en-US"/>
              <a:t>软件，配置到</a:t>
            </a:r>
            <a:r>
              <a:rPr lang="en-US" altLang="zh-CN"/>
              <a:t>Linux</a:t>
            </a:r>
            <a:r>
              <a:rPr lang="zh-CN" altLang="en-US"/>
              <a:t>系统的连接（</a:t>
            </a:r>
            <a:r>
              <a:rPr lang="en-US" altLang="zh-CN"/>
              <a:t>Mac</a:t>
            </a:r>
            <a:r>
              <a:rPr lang="zh-CN" altLang="en-US"/>
              <a:t>和</a:t>
            </a:r>
            <a:r>
              <a:rPr lang="en-US" altLang="zh-CN"/>
              <a:t>Windows</a:t>
            </a:r>
            <a:r>
              <a:rPr lang="zh-CN" altLang="en-US"/>
              <a:t>系统的操作一致，不再分开赘述）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70" y="2379980"/>
            <a:ext cx="7658100" cy="10382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370" y="3729355"/>
            <a:ext cx="6353175" cy="2695575"/>
          </a:xfrm>
          <a:prstGeom prst="rect">
            <a:avLst/>
          </a:prstGeom>
        </p:spPr>
      </p:pic>
      <p:pic>
        <p:nvPicPr>
          <p:cNvPr id="6" name="图片 5" descr="01 (49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3220" y="4864100"/>
            <a:ext cx="1861185" cy="186118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连接到</a:t>
            </a:r>
            <a:r>
              <a:rPr lang="en-US" altLang="zh-CN">
                <a:sym typeface="+mn-ea"/>
              </a:rPr>
              <a:t>Linux</a:t>
            </a:r>
            <a:r>
              <a:rPr>
                <a:sym typeface="+mn-ea"/>
              </a:rPr>
              <a:t>系统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按图示配置连接，并点击确定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2115185"/>
            <a:ext cx="4495800" cy="3990975"/>
          </a:xfrm>
          <a:prstGeom prst="rect">
            <a:avLst/>
          </a:prstGeom>
        </p:spPr>
      </p:pic>
      <p:pic>
        <p:nvPicPr>
          <p:cNvPr id="5" name="图片 4" descr="01 (50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6740" y="4894580"/>
            <a:ext cx="1750060" cy="175006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连接到</a:t>
            </a:r>
            <a:r>
              <a:rPr lang="en-US" altLang="zh-CN">
                <a:sym typeface="+mn-ea"/>
              </a:rPr>
              <a:t>Linux</a:t>
            </a:r>
            <a:r>
              <a:rPr>
                <a:sym typeface="+mn-ea"/>
              </a:rPr>
              <a:t>系统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打开连接管理器</a:t>
            </a:r>
            <a:br>
              <a:rPr lang="zh-CN" altLang="en-US"/>
            </a:b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双击刚刚配置好的连接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05" y="3729355"/>
            <a:ext cx="6353175" cy="2695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b="4893"/>
          <a:stretch>
            <a:fillRect/>
          </a:stretch>
        </p:blipFill>
        <p:spPr>
          <a:xfrm>
            <a:off x="802005" y="2176780"/>
            <a:ext cx="7658100" cy="987425"/>
          </a:xfrm>
          <a:prstGeom prst="rect">
            <a:avLst/>
          </a:prstGeom>
        </p:spPr>
      </p:pic>
      <p:pic>
        <p:nvPicPr>
          <p:cNvPr id="6" name="图片 5" descr="01 (5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7530" y="4874895"/>
            <a:ext cx="1748790" cy="174879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连接到</a:t>
            </a:r>
            <a:r>
              <a:rPr lang="en-US" altLang="zh-CN">
                <a:sym typeface="+mn-ea"/>
              </a:rPr>
              <a:t>Linux</a:t>
            </a:r>
            <a:r>
              <a:rPr>
                <a:sym typeface="+mn-ea"/>
              </a:rPr>
              <a:t>系统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点击接受并保存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2146300"/>
            <a:ext cx="3571875" cy="1933575"/>
          </a:xfrm>
          <a:prstGeom prst="rect">
            <a:avLst/>
          </a:prstGeom>
        </p:spPr>
      </p:pic>
      <p:pic>
        <p:nvPicPr>
          <p:cNvPr id="6" name="图片 5" descr="01 (53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0340" y="4507865"/>
            <a:ext cx="2125980" cy="212598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连接到</a:t>
            </a:r>
            <a:r>
              <a:rPr lang="en-US" altLang="zh-CN">
                <a:sym typeface="+mn-ea"/>
              </a:rPr>
              <a:t>Linux</a:t>
            </a:r>
            <a:r>
              <a:rPr>
                <a:sym typeface="+mn-ea"/>
              </a:rPr>
              <a:t>系统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如图连接成功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90" y="2248535"/>
            <a:ext cx="5521325" cy="34334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25285" y="3677285"/>
            <a:ext cx="4206875" cy="13220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注意：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Linux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虚拟机如果重启，有可能，发生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IP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改变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如果改变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IP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需要在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FinalShell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中修改连接的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IP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地址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纤黑体" panose="02000000000000000000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后面我们会讲解如何固定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IP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地址不发生改变</a:t>
            </a:r>
          </a:p>
        </p:txBody>
      </p:sp>
      <p:pic>
        <p:nvPicPr>
          <p:cNvPr id="7" name="图片 6" descr="01 (54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8105" y="4989195"/>
            <a:ext cx="1953895" cy="19538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操作系统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操作系统是计算机软件的一种，它主要负责：</a:t>
            </a:r>
          </a:p>
          <a:p>
            <a:r>
              <a:rPr lang="zh-CN" altLang="en-US"/>
              <a:t>作为用户和计算机硬件之间的桥梁，调度和管理计算机硬件进行工作。</a:t>
            </a:r>
          </a:p>
          <a:p>
            <a:endParaRPr lang="zh-CN" altLang="en-US"/>
          </a:p>
          <a:p>
            <a:r>
              <a:rPr lang="zh-CN" altLang="en-US"/>
              <a:t>而计算机，如果没有操作系统，就是一堆无法使用的塑料而已。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30" y="3454400"/>
            <a:ext cx="4018915" cy="19488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文本框 3"/>
          <p:cNvSpPr txBox="1"/>
          <p:nvPr/>
        </p:nvSpPr>
        <p:spPr>
          <a:xfrm>
            <a:off x="5050155" y="3372485"/>
            <a:ext cx="6066155" cy="24022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eaLnBrk="0" fontAlgn="base" hangingPunc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当计算机拥有了操作系统，就相当于拥有了灵魂，操作系统可以：</a:t>
            </a:r>
          </a:p>
          <a:p>
            <a:pPr marL="285750" indent="-285750" algn="l" eaLnBrk="0" fontAlgn="base" hangingPunc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调度CPU进行工作</a:t>
            </a:r>
          </a:p>
          <a:p>
            <a:pPr marL="285750" indent="-285750" algn="l" eaLnBrk="0" fontAlgn="base" hangingPunc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调度内存进行工作</a:t>
            </a:r>
          </a:p>
          <a:p>
            <a:pPr marL="285750" indent="-285750" algn="l" eaLnBrk="0" fontAlgn="base" hangingPunc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调度硬盘进行数据存储</a:t>
            </a:r>
          </a:p>
          <a:p>
            <a:pPr marL="285750" indent="-285750" algn="l" eaLnBrk="0" fontAlgn="base" hangingPunc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调度网卡进行网络通讯</a:t>
            </a:r>
          </a:p>
          <a:p>
            <a:pPr marL="285750" indent="-285750" algn="l" eaLnBrk="0" fontAlgn="base" hangingPunc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调度音响发出声音</a:t>
            </a:r>
          </a:p>
          <a:p>
            <a:pPr marL="285750" indent="-285750" algn="l" eaLnBrk="0" fontAlgn="base" hangingPunc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调度打印机打印内容</a:t>
            </a:r>
          </a:p>
          <a:p>
            <a:pPr marL="285750" indent="-285750" algn="l" eaLnBrk="0" fontAlgn="base" hangingPunc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......</a:t>
            </a:r>
          </a:p>
        </p:txBody>
      </p:sp>
      <p:pic>
        <p:nvPicPr>
          <p:cNvPr id="5" name="图片 4" descr="01 (98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763885" y="5003800"/>
            <a:ext cx="1616075" cy="1616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什么是图形化操作，什么是命令行操作？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图形化操作是指使用操作系统附带的图形化页面，以图形化的窗口形式获得操作反馈，从而对操作系统进行操作、使用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命令行操作是指使用各种命令，以文字字符的形式获得操作反馈，从而对操作系统进行操作、使用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2. </a:t>
            </a:r>
            <a:r>
              <a:rPr lang="zh-CN" altLang="en-US"/>
              <a:t>为什么</a:t>
            </a:r>
            <a:r>
              <a:rPr lang="en-US" altLang="zh-CN"/>
              <a:t>Linux</a:t>
            </a:r>
            <a:r>
              <a:rPr lang="zh-CN" altLang="en-US"/>
              <a:t>操作系统要选择命令行形式呢？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Linux</a:t>
            </a:r>
            <a:r>
              <a:rPr lang="zh-CN" altLang="en-US" sz="1400"/>
              <a:t>操作系统的图形化页面不好用且不稳定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使用命令行的形式操作更加高效且稳定资源占用低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企业和开发者都选择命令行，所以我们也学习命令行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为什么使用</a:t>
            </a:r>
            <a:r>
              <a:rPr lang="en-US" altLang="zh-CN"/>
              <a:t>FinalShell</a:t>
            </a:r>
            <a:r>
              <a:rPr lang="zh-CN" altLang="en-US"/>
              <a:t>连接</a:t>
            </a:r>
            <a:r>
              <a:rPr lang="en-US" altLang="zh-CN"/>
              <a:t>Linux</a:t>
            </a:r>
            <a:r>
              <a:rPr lang="zh-CN" altLang="en-US"/>
              <a:t>去使用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操作</a:t>
            </a:r>
            <a:r>
              <a:rPr lang="en-US" altLang="zh-CN" sz="1400"/>
              <a:t>Linux</a:t>
            </a:r>
            <a:r>
              <a:rPr lang="zh-CN" altLang="en-US" sz="1400"/>
              <a:t>系统中间跨越</a:t>
            </a:r>
            <a:r>
              <a:rPr lang="en-US" altLang="zh-CN" sz="1400"/>
              <a:t>VMware</a:t>
            </a:r>
            <a:r>
              <a:rPr lang="zh-CN" altLang="en-US" sz="1400"/>
              <a:t>窗口会导致交互不太方便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我们只需要使用命令行无需使用图形化，所以通过命令行远程连接使用即可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4. </a:t>
            </a:r>
            <a:r>
              <a:rPr lang="zh-CN" altLang="en-US"/>
              <a:t>如何查看</a:t>
            </a:r>
            <a:r>
              <a:rPr lang="en-US" altLang="zh-CN"/>
              <a:t>Linux</a:t>
            </a:r>
            <a:r>
              <a:rPr lang="zh-CN" altLang="en-US"/>
              <a:t>的</a:t>
            </a:r>
            <a:r>
              <a:rPr lang="en-US" altLang="zh-CN"/>
              <a:t>IP</a:t>
            </a:r>
            <a:r>
              <a:rPr lang="zh-CN" altLang="en-US"/>
              <a:t>地址并远程连接呢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在</a:t>
            </a:r>
            <a:r>
              <a:rPr lang="en-US" altLang="zh-CN" sz="1400"/>
              <a:t>Linux</a:t>
            </a:r>
            <a:r>
              <a:rPr lang="zh-CN" altLang="en-US" sz="1400"/>
              <a:t>操作系统中，桌面空白右键点击：</a:t>
            </a:r>
            <a:r>
              <a:rPr lang="en-US" altLang="zh-CN" sz="1400"/>
              <a:t>open in terminal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输入</a:t>
            </a:r>
            <a:r>
              <a:rPr lang="en-US" altLang="zh-CN" sz="1400"/>
              <a:t>ifconfig</a:t>
            </a:r>
            <a:r>
              <a:rPr lang="zh-CN" altLang="en-US" sz="1400"/>
              <a:t>，即可看到</a:t>
            </a:r>
            <a:r>
              <a:rPr lang="en-US" altLang="zh-CN" sz="1400"/>
              <a:t>IP</a:t>
            </a:r>
            <a:r>
              <a:rPr lang="zh-CN" altLang="en-US" sz="1400"/>
              <a:t>地址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在</a:t>
            </a:r>
            <a:r>
              <a:rPr lang="en-US" altLang="zh-CN" sz="1400"/>
              <a:t>FinalShell</a:t>
            </a:r>
            <a:r>
              <a:rPr lang="zh-CN" altLang="en-US" sz="1400"/>
              <a:t>中配置好</a:t>
            </a:r>
            <a:r>
              <a:rPr lang="en-US" altLang="zh-CN" sz="1400"/>
              <a:t>IP</a:t>
            </a:r>
            <a:r>
              <a:rPr lang="zh-CN" altLang="en-US" sz="1400"/>
              <a:t>地址，账号密码后即可连接成功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465" y="4516755"/>
            <a:ext cx="410210" cy="41021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5019675" y="1029335"/>
            <a:ext cx="5973445" cy="400494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操作系统概述</a:t>
            </a:r>
          </a:p>
          <a:p>
            <a:pPr algn="l"/>
            <a:r>
              <a:rPr kumimoji="1" lang="zh-CN" altLang="en-US" sz="1600" dirty="0">
                <a:sym typeface="+mn-ea"/>
              </a:rPr>
              <a:t>初识</a:t>
            </a:r>
            <a:r>
              <a:rPr kumimoji="1" lang="en-US" altLang="zh-CN" sz="1600" dirty="0">
                <a:sym typeface="+mn-ea"/>
              </a:rPr>
              <a:t>Linux</a:t>
            </a:r>
          </a:p>
          <a:p>
            <a:pPr algn="l"/>
            <a:r>
              <a:rPr kumimoji="1" lang="zh-CN" altLang="en-US" sz="1600" dirty="0">
                <a:sym typeface="+mn-ea"/>
              </a:rPr>
              <a:t>虚拟机介绍</a:t>
            </a:r>
          </a:p>
          <a:p>
            <a:pPr algn="l"/>
            <a:r>
              <a:rPr kumimoji="1" lang="en-US" altLang="zh-CN" sz="1600" dirty="0">
                <a:sym typeface="+mn-ea"/>
              </a:rPr>
              <a:t>VMware WorkStation</a:t>
            </a:r>
            <a:r>
              <a:rPr kumimoji="1" lang="zh-CN" altLang="en-US" sz="1600" dirty="0">
                <a:sym typeface="+mn-ea"/>
              </a:rPr>
              <a:t>安装</a:t>
            </a:r>
          </a:p>
          <a:p>
            <a:pPr algn="l"/>
            <a:r>
              <a:rPr kumimoji="1" lang="zh-CN" altLang="en-US" sz="1600" dirty="0">
                <a:sym typeface="+mn-ea"/>
              </a:rPr>
              <a:t>在</a:t>
            </a:r>
            <a:r>
              <a:rPr kumimoji="1" lang="en-US" altLang="zh-CN" sz="1600" dirty="0">
                <a:sym typeface="+mn-ea"/>
              </a:rPr>
              <a:t>VMware</a:t>
            </a:r>
            <a:r>
              <a:rPr kumimoji="1" lang="zh-CN" altLang="en-US" sz="1600" dirty="0">
                <a:sym typeface="+mn-ea"/>
              </a:rPr>
              <a:t>上安装</a:t>
            </a:r>
            <a:r>
              <a:rPr kumimoji="1" lang="en-US" altLang="zh-CN" sz="1600" dirty="0">
                <a:sym typeface="+mn-ea"/>
              </a:rPr>
              <a:t>Linux</a:t>
            </a:r>
          </a:p>
          <a:p>
            <a:pPr algn="l"/>
            <a:r>
              <a:rPr kumimoji="1" lang="en-US" altLang="zh-CN" sz="1600" dirty="0">
                <a:sym typeface="+mn-ea"/>
              </a:rPr>
              <a:t>Mac</a:t>
            </a:r>
            <a:r>
              <a:rPr kumimoji="1" lang="zh-CN" altLang="en-US" sz="1600" dirty="0">
                <a:sym typeface="+mn-ea"/>
              </a:rPr>
              <a:t>系统</a:t>
            </a:r>
            <a:r>
              <a:rPr kumimoji="1" lang="en-US" altLang="zh-CN" sz="1600" dirty="0">
                <a:sym typeface="+mn-ea"/>
              </a:rPr>
              <a:t>Linux</a:t>
            </a:r>
            <a:r>
              <a:rPr kumimoji="1" lang="zh-CN" altLang="en-US" sz="1600" dirty="0">
                <a:sym typeface="+mn-ea"/>
              </a:rPr>
              <a:t>环境</a:t>
            </a:r>
          </a:p>
          <a:p>
            <a:pPr algn="l"/>
            <a:r>
              <a:rPr kumimoji="1" lang="zh-CN" altLang="en-US" sz="1600" dirty="0">
                <a:sym typeface="+mn-ea"/>
              </a:rPr>
              <a:t>远程连接</a:t>
            </a:r>
            <a:r>
              <a:rPr kumimoji="1" lang="en-US" altLang="zh-CN" sz="1600" dirty="0">
                <a:sym typeface="+mn-ea"/>
              </a:rPr>
              <a:t>Linux</a:t>
            </a:r>
            <a:r>
              <a:rPr kumimoji="1" lang="zh-CN" altLang="en-US" sz="1600" dirty="0">
                <a:sym typeface="+mn-ea"/>
              </a:rPr>
              <a:t>系统</a:t>
            </a:r>
          </a:p>
          <a:p>
            <a:pPr algn="l"/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拓展：</a:t>
            </a:r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WSL</a:t>
            </a:r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（</a:t>
            </a:r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Windows Subsystem for Linux</a:t>
            </a:r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）</a:t>
            </a:r>
          </a:p>
          <a:p>
            <a:pPr algn="l"/>
            <a:r>
              <a:rPr kumimoji="1" lang="zh-CN" altLang="en-US" sz="1600" dirty="0">
                <a:sym typeface="+mn-ea"/>
              </a:rPr>
              <a:t>扩展：虚拟机快照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掌握使用</a:t>
            </a:r>
            <a:r>
              <a:rPr lang="en-US" altLang="zh-CN">
                <a:solidFill>
                  <a:srgbClr val="FF0000"/>
                </a:solidFill>
              </a:rPr>
              <a:t>WSL</a:t>
            </a:r>
            <a:r>
              <a:rPr lang="zh-CN" altLang="en-US">
                <a:solidFill>
                  <a:srgbClr val="FF0000"/>
                </a:solidFill>
              </a:rPr>
              <a:t>获得</a:t>
            </a:r>
            <a:r>
              <a:rPr lang="en-US" altLang="zh-CN">
                <a:solidFill>
                  <a:srgbClr val="FF0000"/>
                </a:solidFill>
              </a:rPr>
              <a:t>Ubuntu</a:t>
            </a:r>
            <a:r>
              <a:rPr lang="zh-CN" altLang="en-US">
                <a:solidFill>
                  <a:srgbClr val="FF0000"/>
                </a:solidFill>
              </a:rPr>
              <a:t>系统环境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说明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WSL</a:t>
            </a:r>
            <a:r>
              <a:rPr lang="zh-CN" altLang="en-US"/>
              <a:t>章节仅仅作为扩展章节，并不是学习重点。</a:t>
            </a:r>
          </a:p>
          <a:p>
            <a:r>
              <a:rPr lang="zh-CN" altLang="en-US"/>
              <a:t>主要目的是扩展同学们的知识面，可以更简单、更轻松的获得</a:t>
            </a:r>
            <a:r>
              <a:rPr lang="en-US" altLang="zh-CN"/>
              <a:t>Linux</a:t>
            </a:r>
            <a:r>
              <a:rPr lang="zh-CN" altLang="en-US"/>
              <a:t>操作系统环境。</a:t>
            </a:r>
          </a:p>
          <a:p>
            <a:r>
              <a:rPr lang="zh-CN" altLang="en-US"/>
              <a:t>同时基于</a:t>
            </a:r>
            <a:r>
              <a:rPr lang="en-US" altLang="zh-CN"/>
              <a:t>WSL</a:t>
            </a:r>
            <a:r>
              <a:rPr lang="zh-CN" altLang="en-US"/>
              <a:t>我们可以得到</a:t>
            </a:r>
            <a:r>
              <a:rPr lang="en-US" altLang="zh-CN"/>
              <a:t>Ubuntu</a:t>
            </a:r>
            <a:r>
              <a:rPr lang="zh-CN" altLang="en-US"/>
              <a:t>发行版环境，可以拓展除</a:t>
            </a:r>
            <a:r>
              <a:rPr lang="en-US" altLang="zh-CN"/>
              <a:t>CentOS</a:t>
            </a:r>
            <a:r>
              <a:rPr lang="zh-CN" altLang="en-US"/>
              <a:t>发行版之外的额外体验和知识。</a:t>
            </a:r>
          </a:p>
          <a:p>
            <a:endParaRPr lang="zh-CN" altLang="en-US"/>
          </a:p>
          <a:p>
            <a:r>
              <a:rPr lang="zh-CN" altLang="en-US"/>
              <a:t>课程后续的学习中，依旧是以</a:t>
            </a:r>
            <a:r>
              <a:rPr lang="en-US" altLang="zh-CN"/>
              <a:t>VMware</a:t>
            </a:r>
            <a:r>
              <a:rPr lang="zh-CN" altLang="en-US"/>
              <a:t>虚拟机中创建的</a:t>
            </a:r>
            <a:r>
              <a:rPr lang="en-US" altLang="zh-CN"/>
              <a:t>CentOS</a:t>
            </a:r>
            <a:r>
              <a:rPr lang="zh-CN" altLang="en-US"/>
              <a:t>操作系统环境为主。</a:t>
            </a:r>
          </a:p>
          <a:p>
            <a:r>
              <a:rPr lang="zh-CN" altLang="en-US"/>
              <a:t>部分内容会以</a:t>
            </a:r>
            <a:r>
              <a:rPr lang="en-US" altLang="zh-CN"/>
              <a:t>WSL</a:t>
            </a:r>
            <a:r>
              <a:rPr lang="zh-CN" altLang="en-US"/>
              <a:t>中得到的</a:t>
            </a:r>
            <a:r>
              <a:rPr lang="en-US" altLang="zh-CN"/>
              <a:t>Ubuntu</a:t>
            </a:r>
            <a:r>
              <a:rPr lang="zh-CN" altLang="en-US"/>
              <a:t>环境为辅（非重点知识、可跳过）</a:t>
            </a:r>
          </a:p>
          <a:p>
            <a:endParaRPr lang="zh-CN" altLang="en-US"/>
          </a:p>
        </p:txBody>
      </p:sp>
      <p:pic>
        <p:nvPicPr>
          <p:cNvPr id="5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63270" y="1457325"/>
            <a:ext cx="4634865" cy="230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 descr="01 (138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8010" y="5121910"/>
            <a:ext cx="1656080" cy="165608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为什么要用</a:t>
            </a:r>
            <a:r>
              <a:rPr lang="en-US" altLang="zh-CN"/>
              <a:t>WSL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WSL</a:t>
            </a:r>
            <a:r>
              <a:rPr lang="zh-CN" altLang="en-US"/>
              <a:t>作为</a:t>
            </a:r>
            <a:r>
              <a:rPr lang="en-US" altLang="zh-CN"/>
              <a:t>Windows10</a:t>
            </a:r>
            <a:r>
              <a:rPr lang="zh-CN" altLang="en-US"/>
              <a:t>系统带来的全新特性，正在逐步颠覆开发人员既有的选择。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传统方式获取</a:t>
            </a:r>
            <a:r>
              <a:rPr lang="en-US" altLang="zh-CN"/>
              <a:t>Linux</a:t>
            </a:r>
            <a:r>
              <a:rPr lang="zh-CN" altLang="en-US"/>
              <a:t>操作系统环境，是安装完整的虚拟机，如</a:t>
            </a:r>
            <a:r>
              <a:rPr lang="en-US" altLang="zh-CN"/>
              <a:t>VMware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使用</a:t>
            </a:r>
            <a:r>
              <a:rPr lang="en-US" altLang="zh-CN"/>
              <a:t>WSL</a:t>
            </a:r>
            <a:r>
              <a:rPr lang="zh-CN" altLang="en-US"/>
              <a:t>，可以以非常轻量化的方式，得到</a:t>
            </a:r>
            <a:r>
              <a:rPr lang="en-US" altLang="zh-CN"/>
              <a:t>Linux</a:t>
            </a:r>
            <a:r>
              <a:rPr lang="zh-CN" altLang="en-US"/>
              <a:t>系统环境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目前，开发者正在逐步抛弃以虚拟机的形式获取</a:t>
            </a:r>
            <a:r>
              <a:rPr lang="en-US" altLang="zh-CN"/>
              <a:t>Linux</a:t>
            </a:r>
            <a:r>
              <a:rPr lang="zh-CN" altLang="en-US"/>
              <a:t>系统环境，而在逐步拥抱</a:t>
            </a:r>
            <a:r>
              <a:rPr lang="en-US" altLang="zh-CN"/>
              <a:t>WSL</a:t>
            </a:r>
            <a:r>
              <a:rPr lang="zh-CN" altLang="en-US"/>
              <a:t>环境。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所以，课程也紧跟当下趋势，为同学们讲解如何使用</a:t>
            </a:r>
            <a:r>
              <a:rPr lang="en-US" altLang="zh-CN"/>
              <a:t>WSL</a:t>
            </a:r>
            <a:r>
              <a:rPr lang="zh-CN" altLang="en-US"/>
              <a:t>，简单、快捷的获得</a:t>
            </a:r>
            <a:r>
              <a:rPr lang="en-US" altLang="zh-CN"/>
              <a:t>Linux</a:t>
            </a:r>
            <a:r>
              <a:rPr lang="zh-CN" altLang="en-US"/>
              <a:t>系统环境。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所以，为什么要用</a:t>
            </a:r>
            <a:r>
              <a:rPr lang="en-US" altLang="zh-CN"/>
              <a:t>WSL</a:t>
            </a:r>
            <a:r>
              <a:rPr lang="zh-CN" altLang="en-US"/>
              <a:t>，其实很简单：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开发人员都在用，大家都用的，我们也要学习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实在是太方便了，简单、好用、轻量化、省内存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 descr="01 (11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4045" y="5189220"/>
            <a:ext cx="1656080" cy="165608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WSL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WSL</a:t>
            </a:r>
            <a:r>
              <a:rPr lang="zh-CN" altLang="en-US"/>
              <a:t>：</a:t>
            </a:r>
            <a:r>
              <a:rPr lang="en-US" altLang="zh-CN"/>
              <a:t>Windows Subsystem for Linux</a:t>
            </a:r>
            <a:r>
              <a:rPr lang="zh-CN" altLang="en-US"/>
              <a:t>，是用于</a:t>
            </a:r>
            <a:r>
              <a:rPr lang="en-US" altLang="zh-CN"/>
              <a:t>Windows</a:t>
            </a:r>
            <a:r>
              <a:rPr lang="zh-CN" altLang="en-US"/>
              <a:t>系统之上的</a:t>
            </a:r>
            <a:r>
              <a:rPr lang="en-US" altLang="zh-CN"/>
              <a:t>Linux</a:t>
            </a:r>
            <a:r>
              <a:rPr lang="zh-CN" altLang="en-US"/>
              <a:t>子系统。</a:t>
            </a:r>
          </a:p>
          <a:p>
            <a:r>
              <a:rPr lang="zh-CN" altLang="en-US"/>
              <a:t>作用很简单，可以在</a:t>
            </a:r>
            <a:r>
              <a:rPr lang="en-US" altLang="zh-CN"/>
              <a:t>Windows</a:t>
            </a:r>
            <a:r>
              <a:rPr lang="zh-CN" altLang="en-US"/>
              <a:t>系统中获得</a:t>
            </a:r>
            <a:r>
              <a:rPr lang="en-US" altLang="zh-CN"/>
              <a:t>Linux</a:t>
            </a:r>
            <a:r>
              <a:rPr lang="zh-CN" altLang="en-US"/>
              <a:t>系统环境，并完全直连计算机硬件，无需通过虚拟机虚拟硬件。</a:t>
            </a: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95" y="2707640"/>
            <a:ext cx="5092700" cy="39420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916295" y="3451860"/>
            <a:ext cx="4478655" cy="2453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简而言之：</a:t>
            </a: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Windows10的WSL功能，可以无需单独虚拟一套硬件设备</a:t>
            </a: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就可以直接使用主机的物理硬件，构建Linux操作系统</a:t>
            </a: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并不会影响Windows系统本身的运行</a:t>
            </a:r>
          </a:p>
        </p:txBody>
      </p:sp>
      <p:pic>
        <p:nvPicPr>
          <p:cNvPr id="6" name="图片 5" descr="01 (12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4805" y="4992370"/>
            <a:ext cx="1917065" cy="191706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WSL</a:t>
            </a:r>
            <a:r>
              <a:t>部署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WSL</a:t>
            </a:r>
            <a:r>
              <a:rPr lang="zh-CN" altLang="en-US"/>
              <a:t>是</a:t>
            </a:r>
            <a:r>
              <a:rPr lang="en-US" altLang="zh-CN"/>
              <a:t>Windows10</a:t>
            </a:r>
            <a:r>
              <a:rPr lang="zh-CN" altLang="en-US"/>
              <a:t>自带功能，需要开启，无需下载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20" y="2217420"/>
            <a:ext cx="2146935" cy="38785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19913"/>
          <a:stretch>
            <a:fillRect/>
          </a:stretch>
        </p:blipFill>
        <p:spPr>
          <a:xfrm>
            <a:off x="3324860" y="2217420"/>
            <a:ext cx="6285230" cy="16319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2340" y="4170680"/>
            <a:ext cx="1733550" cy="17049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428875" y="3115945"/>
            <a:ext cx="302895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rgbClr val="FF0000"/>
                </a:solidFill>
                <a:latin typeface="Alibaba PuHuiTi Bold" panose="00020600040101010101" charset="-122"/>
                <a:ea typeface="Alibaba PuHuiTi Bold" panose="00020600040101010101" charset="-122"/>
              </a:rPr>
              <a:t>1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924040" y="3041650"/>
            <a:ext cx="302895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rgbClr val="FF0000"/>
                </a:solidFill>
                <a:latin typeface="Alibaba PuHuiTi Bold" panose="00020600040101010101" charset="-122"/>
                <a:ea typeface="Alibaba PuHuiTi Bold" panose="00020600040101010101" charset="-122"/>
              </a:rPr>
              <a:t>2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278755" y="4854575"/>
            <a:ext cx="302895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rgbClr val="FF0000"/>
                </a:solidFill>
                <a:latin typeface="Alibaba PuHuiTi Bold" panose="00020600040101010101" charset="-122"/>
                <a:ea typeface="Alibaba PuHuiTi Bold" panose="00020600040101010101" charset="-122"/>
              </a:rPr>
              <a:t>3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1595" y="4477385"/>
            <a:ext cx="3762375" cy="126682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097395" y="5407025"/>
            <a:ext cx="302895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rgbClr val="FF0000"/>
                </a:solidFill>
                <a:latin typeface="Alibaba PuHuiTi Bold" panose="00020600040101010101" charset="-122"/>
                <a:ea typeface="Alibaba PuHuiTi Bold" panose="00020600040101010101" charset="-122"/>
              </a:rPr>
              <a:t>4</a:t>
            </a:r>
          </a:p>
        </p:txBody>
      </p:sp>
      <p:pic>
        <p:nvPicPr>
          <p:cNvPr id="12" name="图片 11" descr="01 (135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6885" y="4551680"/>
            <a:ext cx="2276475" cy="227647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WSL</a:t>
            </a:r>
            <a:r>
              <a:rPr>
                <a:sym typeface="+mn-ea"/>
              </a:rPr>
              <a:t>部署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点击确定后会进行部署</a:t>
            </a:r>
          </a:p>
          <a:p>
            <a:r>
              <a:rPr lang="zh-CN" altLang="en-US"/>
              <a:t>最后重启即可。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3131820"/>
            <a:ext cx="4911090" cy="12680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50" y="2329180"/>
            <a:ext cx="4112895" cy="28733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595" y="4872355"/>
            <a:ext cx="2305050" cy="1819275"/>
          </a:xfrm>
          <a:prstGeom prst="rect">
            <a:avLst/>
          </a:prstGeom>
        </p:spPr>
      </p:pic>
      <p:pic>
        <p:nvPicPr>
          <p:cNvPr id="7" name="图片 6" descr="01 (149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6440" y="5177790"/>
            <a:ext cx="1457325" cy="145732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WSL</a:t>
            </a:r>
            <a:r>
              <a:rPr>
                <a:sym typeface="+mn-ea"/>
              </a:rPr>
              <a:t>部署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打开</a:t>
            </a:r>
            <a:r>
              <a:rPr lang="en-US" altLang="zh-CN"/>
              <a:t>Windows</a:t>
            </a:r>
            <a:r>
              <a:rPr lang="zh-CN" altLang="en-US"/>
              <a:t>应用商店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搜索</a:t>
            </a:r>
            <a:r>
              <a:rPr lang="en-US" altLang="zh-CN"/>
              <a:t>Ubuntu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510" y="2172970"/>
            <a:ext cx="1828800" cy="838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510" y="3726815"/>
            <a:ext cx="4515485" cy="2823210"/>
          </a:xfrm>
          <a:prstGeom prst="rect">
            <a:avLst/>
          </a:prstGeom>
        </p:spPr>
      </p:pic>
      <p:pic>
        <p:nvPicPr>
          <p:cNvPr id="6" name="图片 5" descr="01 (150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410190" y="4580890"/>
            <a:ext cx="2062480" cy="20624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操作系统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771525" y="1466215"/>
            <a:ext cx="5835650" cy="1097915"/>
            <a:chOff x="1215" y="2309"/>
            <a:chExt cx="9190" cy="1729"/>
          </a:xfrm>
        </p:grpSpPr>
        <p:pic>
          <p:nvPicPr>
            <p:cNvPr id="111" name="图片 110"/>
            <p:cNvPicPr/>
            <p:nvPr/>
          </p:nvPicPr>
          <p:blipFill>
            <a:blip r:embed="rId2"/>
            <a:srcRect l="28634" t="26026" r="29408" b="24288"/>
            <a:stretch>
              <a:fillRect/>
            </a:stretch>
          </p:blipFill>
          <p:spPr>
            <a:xfrm>
              <a:off x="1215" y="3010"/>
              <a:ext cx="1247" cy="1029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3" name="图片 12"/>
            <p:cNvPicPr/>
            <p:nvPr/>
          </p:nvPicPr>
          <p:blipFill>
            <a:blip r:embed="rId2"/>
            <a:srcRect l="28634" t="26026" r="29408" b="24288"/>
            <a:stretch>
              <a:fillRect/>
            </a:stretch>
          </p:blipFill>
          <p:spPr>
            <a:xfrm>
              <a:off x="7311" y="3010"/>
              <a:ext cx="1247" cy="1029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15" name="直接箭头连接符 14"/>
            <p:cNvCxnSpPr>
              <a:stCxn id="111" idx="3"/>
              <a:endCxn id="13" idx="1"/>
            </p:cNvCxnSpPr>
            <p:nvPr/>
          </p:nvCxnSpPr>
          <p:spPr>
            <a:xfrm>
              <a:off x="2462" y="3525"/>
              <a:ext cx="4849" cy="0"/>
            </a:xfrm>
            <a:prstGeom prst="straightConnector1">
              <a:avLst/>
            </a:prstGeom>
            <a:ln w="34925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圆角矩形标注 15"/>
            <p:cNvSpPr/>
            <p:nvPr/>
          </p:nvSpPr>
          <p:spPr>
            <a:xfrm>
              <a:off x="2047" y="2309"/>
              <a:ext cx="2215" cy="575"/>
            </a:xfrm>
            <a:prstGeom prst="wedgeRoundRectCallout">
              <a:avLst>
                <a:gd name="adj1" fmla="val -32753"/>
                <a:gd name="adj2" fmla="val 75043"/>
                <a:gd name="adj3" fmla="val 1666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我喜欢你</a:t>
              </a:r>
            </a:p>
          </p:txBody>
        </p:sp>
        <p:sp>
          <p:nvSpPr>
            <p:cNvPr id="17" name="圆角矩形标注 16"/>
            <p:cNvSpPr/>
            <p:nvPr/>
          </p:nvSpPr>
          <p:spPr>
            <a:xfrm>
              <a:off x="8191" y="2309"/>
              <a:ext cx="2215" cy="575"/>
            </a:xfrm>
            <a:prstGeom prst="wedgeRoundRectCallout">
              <a:avLst>
                <a:gd name="adj1" fmla="val -32753"/>
                <a:gd name="adj2" fmla="val 75043"/>
                <a:gd name="adj3" fmla="val 1666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你是个好人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049770" y="3458845"/>
            <a:ext cx="4673600" cy="1703705"/>
            <a:chOff x="1275" y="6017"/>
            <a:chExt cx="10122" cy="3690"/>
          </a:xfrm>
        </p:grpSpPr>
        <p:sp>
          <p:nvSpPr>
            <p:cNvPr id="6" name="矩形 5"/>
            <p:cNvSpPr/>
            <p:nvPr/>
          </p:nvSpPr>
          <p:spPr>
            <a:xfrm>
              <a:off x="1275" y="7425"/>
              <a:ext cx="2515" cy="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/>
                <a:t>操作系统</a:t>
              </a: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rcRect l="14052" t="14581" r="11293" b="12695"/>
            <a:stretch>
              <a:fillRect/>
            </a:stretch>
          </p:blipFill>
          <p:spPr>
            <a:xfrm>
              <a:off x="1275" y="7683"/>
              <a:ext cx="463" cy="452"/>
            </a:xfrm>
            <a:prstGeom prst="rect">
              <a:avLst/>
            </a:prstGeom>
          </p:spPr>
        </p:pic>
        <p:sp>
          <p:nvSpPr>
            <p:cNvPr id="8" name="左大括号 7"/>
            <p:cNvSpPr/>
            <p:nvPr/>
          </p:nvSpPr>
          <p:spPr>
            <a:xfrm>
              <a:off x="3790" y="6226"/>
              <a:ext cx="3246" cy="336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9" name="矩形 8"/>
            <p:cNvSpPr/>
            <p:nvPr/>
          </p:nvSpPr>
          <p:spPr>
            <a:xfrm>
              <a:off x="7193" y="6017"/>
              <a:ext cx="4204" cy="6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/>
                <a:t>调度键盘进行文字输入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7193" y="6748"/>
              <a:ext cx="4204" cy="6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/>
                <a:t>调度显示器显示内容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7193" y="7515"/>
              <a:ext cx="4204" cy="6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/>
                <a:t>调度</a:t>
              </a:r>
              <a:r>
                <a:rPr lang="en-US" altLang="zh-CN" sz="1200"/>
                <a:t>CPU</a:t>
              </a:r>
              <a:r>
                <a:rPr lang="zh-CN" altLang="en-US" sz="1200"/>
                <a:t>内存供微信运行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7193" y="8282"/>
              <a:ext cx="4204" cy="6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/>
                <a:t>调度网卡发送信息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7193" y="9049"/>
              <a:ext cx="4204" cy="6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/>
                <a:t>调度网卡接收信息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35" y="2920365"/>
            <a:ext cx="6299200" cy="28219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00705" y="6005830"/>
            <a:ext cx="5919470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用户使用操作系统，操作系统安排硬件干活</a:t>
            </a:r>
          </a:p>
        </p:txBody>
      </p:sp>
      <p:pic>
        <p:nvPicPr>
          <p:cNvPr id="14" name="图片 13" descr="01 (99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5170" y="5368290"/>
            <a:ext cx="1489710" cy="1489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WSL</a:t>
            </a:r>
            <a:r>
              <a:rPr>
                <a:sym typeface="+mn-ea"/>
              </a:rPr>
              <a:t>部署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点击获取并安装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2458720"/>
            <a:ext cx="4831715" cy="27806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40" y="5239385"/>
            <a:ext cx="3819525" cy="819150"/>
          </a:xfrm>
          <a:prstGeom prst="rect">
            <a:avLst/>
          </a:prstGeom>
        </p:spPr>
      </p:pic>
      <p:pic>
        <p:nvPicPr>
          <p:cNvPr id="5" name="图片 4" descr="01 (147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4830" y="5052695"/>
            <a:ext cx="1656080" cy="165608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WSL</a:t>
            </a:r>
            <a:r>
              <a:rPr>
                <a:sym typeface="+mn-ea"/>
              </a:rPr>
              <a:t>部署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点击启动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05" y="2122170"/>
            <a:ext cx="5886450" cy="4315460"/>
          </a:xfrm>
          <a:prstGeom prst="rect">
            <a:avLst/>
          </a:prstGeom>
        </p:spPr>
      </p:pic>
      <p:pic>
        <p:nvPicPr>
          <p:cNvPr id="5" name="图片 4" descr="01 (132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3500" y="4947285"/>
            <a:ext cx="1968500" cy="19685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WSL</a:t>
            </a:r>
            <a:r>
              <a:rPr>
                <a:sym typeface="+mn-ea"/>
              </a:rPr>
              <a:t>部署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输入用户名用以创建一个用户：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输入两次密码确认（注意，输入密码没有反馈，不用理会，正常输入即可）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2207895"/>
            <a:ext cx="7724775" cy="8953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5" y="3853815"/>
            <a:ext cx="7686675" cy="1047750"/>
          </a:xfrm>
          <a:prstGeom prst="rect">
            <a:avLst/>
          </a:prstGeom>
        </p:spPr>
      </p:pic>
      <p:pic>
        <p:nvPicPr>
          <p:cNvPr id="6" name="图片 5" descr="01 (13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535920" y="5251450"/>
            <a:ext cx="1656080" cy="165608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WSL</a:t>
            </a:r>
            <a:r>
              <a:rPr>
                <a:sym typeface="+mn-ea"/>
              </a:rPr>
              <a:t>部署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至此，得到了一个可用的</a:t>
            </a:r>
            <a:r>
              <a:rPr lang="en-US" altLang="zh-CN"/>
              <a:t>Ubuntu</a:t>
            </a:r>
            <a:r>
              <a:rPr lang="zh-CN" altLang="en-US"/>
              <a:t>操作系统环境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" y="2139315"/>
            <a:ext cx="7973695" cy="4037330"/>
          </a:xfrm>
          <a:prstGeom prst="rect">
            <a:avLst/>
          </a:prstGeom>
        </p:spPr>
      </p:pic>
      <p:pic>
        <p:nvPicPr>
          <p:cNvPr id="6" name="图片 5" descr="01 (144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5970" y="5219700"/>
            <a:ext cx="1405890" cy="140589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安装</a:t>
            </a:r>
            <a:r>
              <a:rPr lang="en-US" altLang="zh-CN"/>
              <a:t>Windows Terminal</a:t>
            </a:r>
            <a:r>
              <a:t>软件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Ubuntu</a:t>
            </a:r>
            <a:r>
              <a:rPr lang="zh-CN" altLang="en-US"/>
              <a:t>自带的终端窗口软件不太好用，我们可以使用微软推出的：</a:t>
            </a:r>
            <a:r>
              <a:rPr lang="en-US" altLang="zh-CN"/>
              <a:t>Windows Terminal</a:t>
            </a:r>
            <a:r>
              <a:rPr lang="zh-CN" altLang="en-US"/>
              <a:t>软件</a:t>
            </a:r>
          </a:p>
          <a:p>
            <a:r>
              <a:rPr lang="zh-CN" altLang="en-US"/>
              <a:t>在应用商店中搜索</a:t>
            </a:r>
            <a:r>
              <a:rPr lang="en-US" altLang="zh-CN"/>
              <a:t>terminal</a:t>
            </a:r>
            <a:r>
              <a:rPr lang="zh-CN" altLang="en-US"/>
              <a:t>关键字，找到</a:t>
            </a:r>
            <a:r>
              <a:rPr lang="en-US" altLang="zh-CN"/>
              <a:t>Windows Terminal</a:t>
            </a:r>
            <a:r>
              <a:rPr lang="zh-CN" altLang="en-US"/>
              <a:t>软件下载并安装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85" y="2686050"/>
            <a:ext cx="5729605" cy="3429000"/>
          </a:xfrm>
          <a:prstGeom prst="rect">
            <a:avLst/>
          </a:prstGeom>
        </p:spPr>
      </p:pic>
      <p:pic>
        <p:nvPicPr>
          <p:cNvPr id="5" name="图片 4" descr="01 (15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3410" y="4014470"/>
            <a:ext cx="2766060" cy="276606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安装</a:t>
            </a:r>
            <a:r>
              <a:rPr lang="en-US" altLang="zh-CN">
                <a:sym typeface="+mn-ea"/>
              </a:rPr>
              <a:t>Windows Terminal</a:t>
            </a:r>
            <a:r>
              <a:rPr>
                <a:sym typeface="+mn-ea"/>
              </a:rPr>
              <a:t>软件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590" y="1808480"/>
            <a:ext cx="7266940" cy="43491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585" y="2193290"/>
            <a:ext cx="5053965" cy="3580130"/>
          </a:xfrm>
          <a:prstGeom prst="rect">
            <a:avLst/>
          </a:prstGeom>
        </p:spPr>
      </p:pic>
      <p:pic>
        <p:nvPicPr>
          <p:cNvPr id="3" name="图片 2" descr="01 (113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1985" y="5101590"/>
            <a:ext cx="1532890" cy="1532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安装</a:t>
            </a:r>
            <a:r>
              <a:rPr lang="en-US" altLang="zh-CN">
                <a:sym typeface="+mn-ea"/>
              </a:rPr>
              <a:t>Windows Terminal</a:t>
            </a:r>
            <a:r>
              <a:rPr>
                <a:sym typeface="+mn-ea"/>
              </a:rPr>
              <a:t>软件</a:t>
            </a:r>
            <a:endParaRPr lang="zh-CN" altLang="en-US"/>
          </a:p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再次打开</a:t>
            </a:r>
            <a:r>
              <a:rPr lang="en-US" altLang="zh-CN"/>
              <a:t>Windows Terminal</a:t>
            </a:r>
            <a:r>
              <a:rPr lang="zh-CN" altLang="en-US"/>
              <a:t>软件，即默认使用</a:t>
            </a:r>
            <a:r>
              <a:rPr lang="en-US" altLang="zh-CN"/>
              <a:t>Ubuntu</a:t>
            </a:r>
            <a:r>
              <a:rPr lang="zh-CN" altLang="en-US"/>
              <a:t>系统了（</a:t>
            </a:r>
            <a:r>
              <a:rPr lang="en-US" altLang="zh-CN"/>
              <a:t>WSL</a:t>
            </a:r>
            <a:r>
              <a:rPr lang="zh-CN" altLang="en-US"/>
              <a:t>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65" y="2167255"/>
            <a:ext cx="7491095" cy="4483100"/>
          </a:xfrm>
          <a:prstGeom prst="rect">
            <a:avLst/>
          </a:prstGeom>
        </p:spPr>
      </p:pic>
      <p:pic>
        <p:nvPicPr>
          <p:cNvPr id="5" name="图片 4" descr="01 (96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4080" y="5358765"/>
            <a:ext cx="1332865" cy="133286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62935" y="3074670"/>
            <a:ext cx="5866130" cy="583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补充：关于后续学习的环境选择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Windows</a:t>
            </a:r>
            <a:r>
              <a:t>系统学习的</a:t>
            </a:r>
            <a:r>
              <a:rPr lang="zh-CN" altLang="en-US"/>
              <a:t>环境选择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首先：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无论是基于</a:t>
            </a:r>
            <a:r>
              <a:rPr lang="en-US" altLang="zh-CN"/>
              <a:t>VMware Workstation</a:t>
            </a:r>
            <a:r>
              <a:rPr lang="zh-CN" altLang="en-US"/>
              <a:t>软件构建的</a:t>
            </a:r>
            <a:r>
              <a:rPr lang="en-US" altLang="zh-CN"/>
              <a:t>CentOS Linux</a:t>
            </a:r>
            <a:r>
              <a:rPr lang="zh-CN" altLang="en-US"/>
              <a:t>环境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或者是</a:t>
            </a:r>
            <a:r>
              <a:rPr lang="en-US" altLang="zh-CN"/>
              <a:t>WSL</a:t>
            </a:r>
            <a:r>
              <a:rPr lang="zh-CN" altLang="en-US"/>
              <a:t>获得的</a:t>
            </a:r>
            <a:r>
              <a:rPr lang="en-US" altLang="zh-CN"/>
              <a:t>Ubuntu Linux</a:t>
            </a:r>
            <a:r>
              <a:rPr lang="zh-CN" altLang="en-US"/>
              <a:t>环境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均满足课程学习需求（不管是</a:t>
            </a:r>
            <a:r>
              <a:rPr lang="en-US" altLang="zh-CN">
                <a:solidFill>
                  <a:srgbClr val="FF0000"/>
                </a:solidFill>
              </a:rPr>
              <a:t>CentOS</a:t>
            </a:r>
            <a:r>
              <a:rPr lang="zh-CN" altLang="en-US">
                <a:solidFill>
                  <a:srgbClr val="FF0000"/>
                </a:solidFill>
              </a:rPr>
              <a:t>还是</a:t>
            </a:r>
            <a:r>
              <a:rPr lang="en-US" altLang="zh-CN">
                <a:solidFill>
                  <a:srgbClr val="FF0000"/>
                </a:solidFill>
              </a:rPr>
              <a:t>Ubuntu</a:t>
            </a:r>
            <a:r>
              <a:rPr lang="zh-CN" altLang="en-US">
                <a:solidFill>
                  <a:srgbClr val="FF0000"/>
                </a:solidFill>
              </a:rPr>
              <a:t>，命令是通用的）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课程推荐大家使用</a:t>
            </a:r>
            <a:r>
              <a:rPr lang="en-US" altLang="zh-CN"/>
              <a:t>VMware WorkStation</a:t>
            </a:r>
            <a:r>
              <a:rPr lang="zh-CN" altLang="en-US"/>
              <a:t>内构建的</a:t>
            </a:r>
            <a:r>
              <a:rPr lang="en-US" altLang="zh-CN"/>
              <a:t>CentOS Linux</a:t>
            </a:r>
            <a:r>
              <a:rPr lang="zh-CN" altLang="en-US"/>
              <a:t>环境进行学习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因为</a:t>
            </a:r>
            <a:r>
              <a:rPr lang="en-US" altLang="zh-CN"/>
              <a:t>WSL</a:t>
            </a:r>
            <a:r>
              <a:rPr lang="zh-CN" altLang="en-US"/>
              <a:t>虽然好用，但是是直连我们自己的电脑的，如果误操作可能带来重要文件的丢失甚至损坏系统。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所以，在虚拟机内操作最好，虚拟机内怎么折腾都行，不会影响自己的电脑的。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WSL</a:t>
            </a:r>
            <a:r>
              <a:rPr lang="zh-CN" altLang="en-US"/>
              <a:t>作为一个备用，等同学们熟练</a:t>
            </a:r>
            <a:r>
              <a:rPr lang="en-US" altLang="zh-CN"/>
              <a:t>Linux</a:t>
            </a:r>
            <a:r>
              <a:rPr lang="zh-CN" altLang="en-US"/>
              <a:t>的使用后，在去尝试重度使用。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Mac</a:t>
            </a:r>
            <a:r>
              <a:rPr>
                <a:sym typeface="+mn-ea"/>
              </a:rPr>
              <a:t>系统学习的环境选择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对于</a:t>
            </a:r>
            <a:r>
              <a:rPr lang="en-US" altLang="zh-CN"/>
              <a:t>Mac</a:t>
            </a:r>
            <a:r>
              <a:rPr lang="zh-CN" altLang="en-US"/>
              <a:t>系统的同学，同样可以有</a:t>
            </a:r>
            <a:r>
              <a:rPr lang="en-US" altLang="zh-CN"/>
              <a:t>2</a:t>
            </a:r>
            <a:r>
              <a:rPr lang="zh-CN" altLang="en-US"/>
              <a:t>种</a:t>
            </a:r>
            <a:r>
              <a:rPr lang="en-US" altLang="zh-CN"/>
              <a:t>Linux</a:t>
            </a:r>
            <a:r>
              <a:rPr lang="zh-CN" altLang="en-US"/>
              <a:t>环境可用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基于</a:t>
            </a:r>
            <a:r>
              <a:rPr lang="en-US" altLang="zh-CN">
                <a:solidFill>
                  <a:srgbClr val="FF0000"/>
                </a:solidFill>
              </a:rPr>
              <a:t>VMware Fusion</a:t>
            </a:r>
            <a:r>
              <a:rPr lang="zh-CN" altLang="en-US">
                <a:solidFill>
                  <a:srgbClr val="FF0000"/>
                </a:solidFill>
              </a:rPr>
              <a:t>构建的</a:t>
            </a:r>
            <a:r>
              <a:rPr lang="en-US" altLang="zh-CN">
                <a:solidFill>
                  <a:srgbClr val="FF0000"/>
                </a:solidFill>
              </a:rPr>
              <a:t>CentOS</a:t>
            </a:r>
            <a:r>
              <a:rPr lang="zh-CN" altLang="en-US">
                <a:solidFill>
                  <a:srgbClr val="FF0000"/>
                </a:solidFill>
              </a:rPr>
              <a:t>虚拟机（和</a:t>
            </a:r>
            <a:r>
              <a:rPr lang="en-US" altLang="zh-CN">
                <a:solidFill>
                  <a:srgbClr val="FF0000"/>
                </a:solidFill>
              </a:rPr>
              <a:t>Windows</a:t>
            </a:r>
            <a:r>
              <a:rPr lang="zh-CN" altLang="en-US">
                <a:solidFill>
                  <a:srgbClr val="FF0000"/>
                </a:solidFill>
              </a:rPr>
              <a:t>系统的没有任何区别，一样用）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基于</a:t>
            </a:r>
            <a:r>
              <a:rPr lang="en-US" altLang="zh-CN"/>
              <a:t>Mac</a:t>
            </a:r>
            <a:r>
              <a:rPr lang="zh-CN" altLang="en-US"/>
              <a:t>系统本身的终端提供</a:t>
            </a:r>
            <a:r>
              <a:rPr lang="en-US" altLang="zh-CN"/>
              <a:t>Linux</a:t>
            </a:r>
            <a:r>
              <a:rPr lang="zh-CN" altLang="en-US"/>
              <a:t>命令行环境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Mac</a:t>
            </a:r>
            <a:r>
              <a:rPr lang="zh-CN" altLang="en-US" sz="140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系统是基于</a:t>
            </a:r>
            <a:r>
              <a:rPr lang="en-US" altLang="zh-CN" sz="140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Unix</a:t>
            </a:r>
            <a:r>
              <a:rPr lang="zh-CN" altLang="en-US" sz="140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系统内核的操作系统，其和</a:t>
            </a:r>
            <a:r>
              <a:rPr lang="en-US" altLang="zh-CN" sz="140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Linux</a:t>
            </a:r>
            <a:r>
              <a:rPr lang="zh-CN" altLang="en-US" sz="1400" b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基础操作命令</a:t>
            </a:r>
            <a:r>
              <a:rPr lang="zh-CN" altLang="en-US" sz="140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是</a:t>
            </a:r>
            <a:r>
              <a:rPr lang="en-US" altLang="zh-CN" sz="140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100%</a:t>
            </a:r>
            <a:r>
              <a:rPr lang="zh-CN" altLang="en-US" sz="140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兼容的</a:t>
            </a:r>
          </a:p>
          <a:p>
            <a:pPr marL="742950" lvl="1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0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课程中学习的Linux命令，都可以在Mac系统中正常运行</a:t>
            </a:r>
          </a:p>
          <a:p>
            <a:pPr lvl="0" algn="l">
              <a:buClrTx/>
              <a:buSzTx/>
              <a:buFont typeface="Arial" panose="020B0604020202020204" pitchFamily="34" charset="0"/>
            </a:pPr>
            <a:endParaRPr lang="en-US" altLang="zh-CN" sz="1240" b="0"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</a:endParaRPr>
          </a:p>
          <a:p>
            <a:pPr lvl="0" algn="l">
              <a:buClrTx/>
              <a:buSzTx/>
              <a:buFont typeface="Arial" panose="020B0604020202020204" pitchFamily="34" charset="0"/>
            </a:pPr>
            <a:r>
              <a:rPr lang="zh-CN" altLang="en-US" sz="124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使用</a:t>
            </a:r>
            <a:r>
              <a:rPr lang="en-US" altLang="zh-CN" sz="124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Mac</a:t>
            </a:r>
            <a:r>
              <a:rPr lang="zh-CN" altLang="en-US" sz="124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系统的同学，推荐使用</a:t>
            </a:r>
            <a:r>
              <a:rPr lang="en-US" altLang="zh-CN" sz="124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VMware Fusion</a:t>
            </a:r>
            <a:r>
              <a:rPr lang="zh-CN" altLang="en-US" sz="124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构建的</a:t>
            </a:r>
            <a:r>
              <a:rPr lang="en-US" altLang="zh-CN" sz="124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CentOS Linux</a:t>
            </a:r>
            <a:r>
              <a:rPr lang="zh-CN" altLang="en-US" sz="124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系统进行学习</a:t>
            </a:r>
          </a:p>
          <a:p>
            <a:pPr lvl="0" algn="l">
              <a:buClrTx/>
              <a:buSzTx/>
              <a:buFont typeface="Arial" panose="020B0604020202020204" pitchFamily="34" charset="0"/>
            </a:pPr>
            <a:r>
              <a:rPr lang="zh-CN" altLang="en-US" sz="124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因为，尽管</a:t>
            </a:r>
            <a:r>
              <a:rPr lang="en-US" altLang="zh-CN" sz="124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Mac</a:t>
            </a:r>
            <a:r>
              <a:rPr lang="zh-CN" altLang="en-US" sz="124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本身的终端可以</a:t>
            </a:r>
            <a:r>
              <a:rPr lang="en-US" altLang="zh-CN" sz="124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100%</a:t>
            </a:r>
            <a:r>
              <a:rPr lang="zh-CN" altLang="en-US" sz="124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兼容上课的内容，但是</a:t>
            </a:r>
          </a:p>
          <a:p>
            <a:pPr lvl="0" algn="l">
              <a:buClrTx/>
              <a:buSzTx/>
              <a:buFont typeface="Arial" panose="020B0604020202020204" pitchFamily="34" charset="0"/>
            </a:pPr>
            <a:r>
              <a:rPr lang="zh-CN" altLang="en-US" sz="124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毕竟是学习，如果因为练习命令而导致电脑重要文件被删除、损坏，系统出现问题</a:t>
            </a:r>
          </a:p>
          <a:p>
            <a:pPr lvl="0" algn="l">
              <a:buClrTx/>
              <a:buSzTx/>
              <a:buFont typeface="Arial" panose="020B0604020202020204" pitchFamily="34" charset="0"/>
            </a:pPr>
            <a:r>
              <a:rPr lang="zh-CN" altLang="en-US" sz="124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就得不偿失了。</a:t>
            </a:r>
          </a:p>
          <a:p>
            <a:pPr lvl="0" algn="l">
              <a:buClrTx/>
              <a:buSzTx/>
              <a:buFont typeface="Arial" panose="020B0604020202020204" pitchFamily="34" charset="0"/>
            </a:pPr>
            <a:endParaRPr lang="zh-CN" altLang="en-US" sz="1240" b="0"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</a:endParaRPr>
          </a:p>
          <a:p>
            <a:pPr lvl="0" algn="l">
              <a:buClrTx/>
              <a:buSzTx/>
              <a:buFont typeface="Arial" panose="020B0604020202020204" pitchFamily="34" charset="0"/>
            </a:pPr>
            <a:r>
              <a:rPr lang="zh-CN" altLang="en-US" sz="124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所以，在虚拟机内的环境进行练习是最好的，无论怎么折腾都不会影响自己的电脑。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0" y="3255645"/>
            <a:ext cx="4911090" cy="31146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常见操作系统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779145" y="1930400"/>
            <a:ext cx="3027680" cy="4144010"/>
            <a:chOff x="1119" y="3338"/>
            <a:chExt cx="4768" cy="6526"/>
          </a:xfrm>
        </p:grpSpPr>
        <p:pic>
          <p:nvPicPr>
            <p:cNvPr id="112" name="图片 111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119" y="3338"/>
              <a:ext cx="4767" cy="2279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3" name="图片 112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119" y="5595"/>
              <a:ext cx="4768" cy="190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4" name="图片 113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119" y="7480"/>
              <a:ext cx="4768" cy="2384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5" name="组合 4"/>
          <p:cNvGrpSpPr/>
          <p:nvPr/>
        </p:nvGrpSpPr>
        <p:grpSpPr>
          <a:xfrm>
            <a:off x="5596255" y="1836420"/>
            <a:ext cx="2660650" cy="4303395"/>
            <a:chOff x="10909" y="3167"/>
            <a:chExt cx="4190" cy="6777"/>
          </a:xfrm>
        </p:grpSpPr>
        <p:pic>
          <p:nvPicPr>
            <p:cNvPr id="115" name="图片 114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0909" y="3167"/>
              <a:ext cx="4190" cy="235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6" name="图片 115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10909" y="5524"/>
              <a:ext cx="4190" cy="235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9" name="图片 118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10909" y="7880"/>
              <a:ext cx="4190" cy="2065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6" name="文本框 5"/>
          <p:cNvSpPr txBox="1"/>
          <p:nvPr/>
        </p:nvSpPr>
        <p:spPr>
          <a:xfrm>
            <a:off x="8517890" y="3542665"/>
            <a:ext cx="2992120" cy="10763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不管是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PC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操作系统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还是移动操作系统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其功能都是：调度硬件进行工作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充当用户和硬件之间的桥梁</a:t>
            </a:r>
          </a:p>
        </p:txBody>
      </p:sp>
      <p:pic>
        <p:nvPicPr>
          <p:cNvPr id="3" name="图片 2" descr="01 (108)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02975" y="5431790"/>
            <a:ext cx="1180465" cy="11804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465" y="5034280"/>
            <a:ext cx="410210" cy="41021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5019675" y="1029335"/>
            <a:ext cx="5973445" cy="400494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操作系统概述</a:t>
            </a:r>
          </a:p>
          <a:p>
            <a:pPr algn="l"/>
            <a:r>
              <a:rPr kumimoji="1" lang="zh-CN" altLang="en-US" sz="1600" dirty="0">
                <a:sym typeface="+mn-ea"/>
              </a:rPr>
              <a:t>初识</a:t>
            </a:r>
            <a:r>
              <a:rPr kumimoji="1" lang="en-US" altLang="zh-CN" sz="1600" dirty="0">
                <a:sym typeface="+mn-ea"/>
              </a:rPr>
              <a:t>Linux</a:t>
            </a:r>
          </a:p>
          <a:p>
            <a:pPr algn="l"/>
            <a:r>
              <a:rPr kumimoji="1" lang="zh-CN" altLang="en-US" sz="1600" dirty="0">
                <a:sym typeface="+mn-ea"/>
              </a:rPr>
              <a:t>虚拟机介绍</a:t>
            </a:r>
          </a:p>
          <a:p>
            <a:pPr algn="l"/>
            <a:r>
              <a:rPr kumimoji="1" lang="en-US" altLang="zh-CN" sz="1600" dirty="0">
                <a:sym typeface="+mn-ea"/>
              </a:rPr>
              <a:t>VMware WorkStation</a:t>
            </a:r>
            <a:r>
              <a:rPr kumimoji="1" lang="zh-CN" altLang="en-US" sz="1600" dirty="0">
                <a:sym typeface="+mn-ea"/>
              </a:rPr>
              <a:t>安装</a:t>
            </a:r>
          </a:p>
          <a:p>
            <a:pPr algn="l"/>
            <a:r>
              <a:rPr kumimoji="1" lang="zh-CN" altLang="en-US" sz="1600" dirty="0">
                <a:sym typeface="+mn-ea"/>
              </a:rPr>
              <a:t>在</a:t>
            </a:r>
            <a:r>
              <a:rPr kumimoji="1" lang="en-US" altLang="zh-CN" sz="1600" dirty="0">
                <a:sym typeface="+mn-ea"/>
              </a:rPr>
              <a:t>VMware</a:t>
            </a:r>
            <a:r>
              <a:rPr kumimoji="1" lang="zh-CN" altLang="en-US" sz="1600" dirty="0">
                <a:sym typeface="+mn-ea"/>
              </a:rPr>
              <a:t>上安装</a:t>
            </a:r>
            <a:r>
              <a:rPr kumimoji="1" lang="en-US" altLang="zh-CN" sz="1600" dirty="0">
                <a:sym typeface="+mn-ea"/>
              </a:rPr>
              <a:t>Linux</a:t>
            </a:r>
          </a:p>
          <a:p>
            <a:pPr algn="l"/>
            <a:r>
              <a:rPr kumimoji="1" lang="en-US" altLang="zh-CN" sz="1600" dirty="0">
                <a:sym typeface="+mn-ea"/>
              </a:rPr>
              <a:t>Mac</a:t>
            </a:r>
            <a:r>
              <a:rPr kumimoji="1" lang="zh-CN" altLang="en-US" sz="1600" dirty="0">
                <a:sym typeface="+mn-ea"/>
              </a:rPr>
              <a:t>系统</a:t>
            </a:r>
            <a:r>
              <a:rPr kumimoji="1" lang="en-US" altLang="zh-CN" sz="1600" dirty="0">
                <a:sym typeface="+mn-ea"/>
              </a:rPr>
              <a:t>Linux</a:t>
            </a:r>
            <a:r>
              <a:rPr kumimoji="1" lang="zh-CN" altLang="en-US" sz="1600" dirty="0">
                <a:sym typeface="+mn-ea"/>
              </a:rPr>
              <a:t>环境</a:t>
            </a:r>
          </a:p>
          <a:p>
            <a:pPr algn="l"/>
            <a:r>
              <a:rPr kumimoji="1" lang="zh-CN" altLang="en-US" sz="1600" dirty="0">
                <a:sym typeface="+mn-ea"/>
              </a:rPr>
              <a:t>远程连接</a:t>
            </a:r>
            <a:r>
              <a:rPr kumimoji="1" lang="en-US" altLang="zh-CN" sz="1600" dirty="0">
                <a:sym typeface="+mn-ea"/>
              </a:rPr>
              <a:t>Linux</a:t>
            </a:r>
            <a:r>
              <a:rPr kumimoji="1" lang="zh-CN" altLang="en-US" sz="1600" dirty="0">
                <a:sym typeface="+mn-ea"/>
              </a:rPr>
              <a:t>系统</a:t>
            </a:r>
          </a:p>
          <a:p>
            <a:pPr algn="l"/>
            <a:r>
              <a:rPr kumimoji="1" lang="zh-CN" altLang="en-US" sz="1600" dirty="0">
                <a:sym typeface="+mn-ea"/>
              </a:rPr>
              <a:t>拓展：WSL（Windows Subsystem for Linux）</a:t>
            </a:r>
          </a:p>
          <a:p>
            <a:pPr algn="l"/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扩展：虚拟机快照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掌握虚拟机快照的制作和还原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10880" y="958935"/>
            <a:ext cx="10698800" cy="517190"/>
          </a:xfrm>
        </p:spPr>
        <p:txBody>
          <a:bodyPr/>
          <a:lstStyle/>
          <a:p>
            <a:r>
              <a:rPr lang="zh-CN" altLang="en-US"/>
              <a:t>虚拟机快照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在学习阶段我们无法避免的可能损坏</a:t>
            </a:r>
            <a:r>
              <a:rPr lang="en-US" altLang="zh-CN" dirty="0">
                <a:solidFill>
                  <a:schemeClr val="tx1"/>
                </a:solidFill>
              </a:rPr>
              <a:t>Linux</a:t>
            </a:r>
            <a:r>
              <a:rPr lang="zh-CN" altLang="en-US" dirty="0">
                <a:solidFill>
                  <a:schemeClr val="tx1"/>
                </a:solidFill>
              </a:rPr>
              <a:t>操作系统。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如果损坏的话，重新安装一个</a:t>
            </a:r>
            <a:r>
              <a:rPr lang="en-US" altLang="zh-CN" dirty="0">
                <a:solidFill>
                  <a:srgbClr val="FF0000"/>
                </a:solidFill>
              </a:rPr>
              <a:t>Linux</a:t>
            </a:r>
            <a:r>
              <a:rPr lang="zh-CN" altLang="en-US" dirty="0">
                <a:solidFill>
                  <a:srgbClr val="FF0000"/>
                </a:solidFill>
              </a:rPr>
              <a:t>操作系统就会十分麻烦。</a:t>
            </a:r>
          </a:p>
          <a:p>
            <a:endParaRPr lang="zh-CN" altLang="en-US" dirty="0"/>
          </a:p>
          <a:p>
            <a:r>
              <a:rPr lang="en-US" altLang="zh-CN" dirty="0"/>
              <a:t>VMware</a:t>
            </a:r>
            <a:r>
              <a:rPr lang="zh-CN" altLang="en-US" dirty="0"/>
              <a:t>虚拟机（</a:t>
            </a:r>
            <a:r>
              <a:rPr lang="en-US" altLang="zh-CN" dirty="0"/>
              <a:t>Workstation</a:t>
            </a:r>
            <a:r>
              <a:rPr lang="zh-CN" altLang="en-US" dirty="0"/>
              <a:t>和</a:t>
            </a:r>
            <a:r>
              <a:rPr lang="en-US" altLang="zh-CN" dirty="0" err="1"/>
              <a:t>Funsion</a:t>
            </a:r>
            <a:r>
              <a:rPr lang="zh-CN" altLang="en-US" dirty="0"/>
              <a:t>）支持为虚拟机制作快照。</a:t>
            </a:r>
          </a:p>
          <a:p>
            <a:r>
              <a:rPr lang="zh-CN" altLang="en-US" dirty="0">
                <a:solidFill>
                  <a:schemeClr val="accent2"/>
                </a:solidFill>
              </a:rPr>
              <a:t>通过快照将当前虚拟机的状态保存下来，在以后可以通过快照恢复虚拟机到保存的状态。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3844290"/>
            <a:ext cx="4962525" cy="2771775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VMware Workstation Pro</a:t>
            </a:r>
            <a:r>
              <a:rPr dirty="0"/>
              <a:t>中制作并还原快照</a:t>
            </a:r>
            <a:endParaRPr lang="en-US" dirty="0"/>
          </a:p>
          <a:p>
            <a:r>
              <a:rPr lang="zh-CN" altLang="en-US" dirty="0"/>
              <a:t>前提：将虚拟机关机在进行</a:t>
            </a:r>
            <a:endParaRPr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32485" y="1629410"/>
            <a:ext cx="4986655" cy="37490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85" y="1629410"/>
            <a:ext cx="6515100" cy="41719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835" y="2297430"/>
            <a:ext cx="3454400" cy="2413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485" y="1629410"/>
            <a:ext cx="5861050" cy="47129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0935" y="3026410"/>
            <a:ext cx="3378200" cy="1377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VMware Fusion Pro</a:t>
            </a:r>
            <a:r>
              <a:t>中制作并还原快照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快照制作需要虚拟机关机状态下（不关机也可以，但是比较慢，建议关机）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975" y="2088515"/>
            <a:ext cx="6379210" cy="40170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75" y="2088515"/>
            <a:ext cx="4825365" cy="40170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705" y="3080385"/>
            <a:ext cx="3333750" cy="137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975" y="2088515"/>
            <a:ext cx="4825365" cy="40176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975" y="2088515"/>
            <a:ext cx="4825365" cy="40176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快照有什么作用？</a:t>
            </a:r>
            <a:endParaRPr lang="zh-CN" altLang="en-US" sz="1400"/>
          </a:p>
          <a:p>
            <a:pPr marL="0" indent="0">
              <a:buNone/>
            </a:pPr>
            <a:r>
              <a:rPr lang="zh-CN" altLang="en-US" sz="1400"/>
              <a:t>快照可以保存虚拟机的状态，</a:t>
            </a:r>
            <a:r>
              <a:rPr lang="en-US" altLang="zh-CN" sz="1400"/>
              <a:t> </a:t>
            </a:r>
            <a:r>
              <a:rPr lang="zh-CN" altLang="en-US" sz="1400"/>
              <a:t>当虚拟机出现问题的时候，</a:t>
            </a:r>
            <a:r>
              <a:rPr lang="en-US" altLang="zh-CN" sz="1400"/>
              <a:t> </a:t>
            </a:r>
            <a:r>
              <a:rPr lang="zh-CN" altLang="en-US" sz="1400"/>
              <a:t>可以通过预先制作的快照恢复到制作时候的状态，</a:t>
            </a:r>
            <a:r>
              <a:rPr lang="en-US" altLang="zh-CN" sz="1400"/>
              <a:t> </a:t>
            </a:r>
            <a:r>
              <a:rPr lang="zh-CN" altLang="en-US" sz="1400"/>
              <a:t>用作备份用。</a:t>
            </a:r>
          </a:p>
          <a:p>
            <a:pPr marL="0" indent="0">
              <a:buNone/>
            </a:pPr>
            <a:r>
              <a:rPr lang="en-US" altLang="zh-CN"/>
              <a:t>2. VMware Workstation </a:t>
            </a:r>
            <a:r>
              <a:rPr lang="zh-CN" altLang="en-US"/>
              <a:t>和</a:t>
            </a:r>
            <a:r>
              <a:rPr lang="en-US" altLang="zh-CN"/>
              <a:t> VMware Fusion </a:t>
            </a:r>
            <a:r>
              <a:rPr lang="zh-CN" altLang="en-US"/>
              <a:t>都支持制作快照去使用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计算机由哪两个主要部分组成？</a:t>
            </a:r>
          </a:p>
          <a:p>
            <a:pPr marL="0" indent="0">
              <a:buNone/>
            </a:pPr>
            <a:r>
              <a:rPr lang="zh-CN" altLang="en-US" sz="1400"/>
              <a:t>硬件和软件</a:t>
            </a:r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操作系统是什么？由什么作用？</a:t>
            </a:r>
          </a:p>
          <a:p>
            <a:pPr marL="0" indent="0">
              <a:buNone/>
            </a:pPr>
            <a:r>
              <a:rPr lang="zh-CN" altLang="en-US" sz="1400"/>
              <a:t>操作系统是软件的一类。</a:t>
            </a:r>
          </a:p>
          <a:p>
            <a:pPr marL="0" indent="0">
              <a:buNone/>
            </a:pPr>
            <a:r>
              <a:rPr lang="zh-CN" altLang="en-US" sz="1400"/>
              <a:t>主要作用是协助用户调度硬件工作，充当用户和计算机硬件之间的桥梁</a:t>
            </a:r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常见的操作系统有哪些？</a:t>
            </a:r>
          </a:p>
          <a:p>
            <a:pPr marL="0" indent="0">
              <a:buNone/>
            </a:pPr>
            <a:r>
              <a:rPr lang="en-US" altLang="zh-CN" sz="1400"/>
              <a:t>PC</a:t>
            </a:r>
            <a:r>
              <a:rPr lang="zh-CN" altLang="en-US" sz="1400"/>
              <a:t>端：</a:t>
            </a:r>
            <a:r>
              <a:rPr lang="en-US" altLang="zh-CN" sz="1400"/>
              <a:t>Windows</a:t>
            </a:r>
            <a:r>
              <a:rPr lang="zh-CN" altLang="en-US" sz="1400"/>
              <a:t>、</a:t>
            </a:r>
            <a:r>
              <a:rPr lang="en-US" altLang="zh-CN" sz="1400"/>
              <a:t>Linux</a:t>
            </a:r>
            <a:r>
              <a:rPr lang="zh-CN" altLang="en-US" sz="1400"/>
              <a:t>、</a:t>
            </a:r>
            <a:r>
              <a:rPr lang="en-US" altLang="zh-CN" sz="1400"/>
              <a:t>MacOS</a:t>
            </a:r>
          </a:p>
          <a:p>
            <a:pPr marL="0" indent="0">
              <a:buNone/>
            </a:pPr>
            <a:r>
              <a:rPr lang="zh-CN" altLang="en-US" sz="1400"/>
              <a:t>移动端：</a:t>
            </a:r>
            <a:r>
              <a:rPr lang="en-US" altLang="zh-CN" sz="1400"/>
              <a:t>Android</a:t>
            </a:r>
            <a:r>
              <a:rPr lang="zh-CN" altLang="en-US" sz="1400"/>
              <a:t>、</a:t>
            </a:r>
            <a:r>
              <a:rPr lang="en-US" altLang="zh-CN" sz="1400"/>
              <a:t>IOS</a:t>
            </a:r>
            <a:r>
              <a:rPr lang="zh-CN" altLang="en-US" sz="1400"/>
              <a:t>、鸿蒙系统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DAzZmIwZjU2YjM3ZmIyZjYxNWQ1NTViMjdhYzBlM2EifQ=="/>
  <p:tag name="KSO_WPP_MARK_KEY" val="a19b803a-04f7-49ad-a517-4f4615f5788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460,&quot;width&quot;:8964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390,&quot;width&quot;:9830}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4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39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41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42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43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44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45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46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47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6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1469</TotalTime>
  <Words>3528</Words>
  <Application>Microsoft Office PowerPoint</Application>
  <PresentationFormat>宽屏</PresentationFormat>
  <Paragraphs>453</Paragraphs>
  <Slides>86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19</vt:i4>
      </vt:variant>
      <vt:variant>
        <vt:lpstr>幻灯片标题</vt:lpstr>
      </vt:variant>
      <vt:variant>
        <vt:i4>86</vt:i4>
      </vt:variant>
    </vt:vector>
  </HeadingPairs>
  <TitlesOfParts>
    <vt:vector size="120" baseType="lpstr">
      <vt:lpstr>Alibaba PuHuiTi B</vt:lpstr>
      <vt:lpstr>Alibaba PuHuiTi Bold</vt:lpstr>
      <vt:lpstr>Alibaba PuHuiTi M</vt:lpstr>
      <vt:lpstr>Alibaba PuHuiTi R</vt:lpstr>
      <vt:lpstr>Alibaba PuHuiTi Regular</vt:lpstr>
      <vt:lpstr>阿里巴巴普惠体</vt:lpstr>
      <vt:lpstr>等线</vt:lpstr>
      <vt:lpstr>黑体</vt:lpstr>
      <vt:lpstr>华文楷体</vt:lpstr>
      <vt:lpstr>纤黑体</vt:lpstr>
      <vt:lpstr>Arial</vt:lpstr>
      <vt:lpstr>Calibri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1_学习目标</vt:lpstr>
      <vt:lpstr>6_学习目标</vt:lpstr>
      <vt:lpstr>1_正文设计方案</vt:lpstr>
      <vt:lpstr>14_学习目标</vt:lpstr>
      <vt:lpstr>39_学习目标</vt:lpstr>
      <vt:lpstr>41_学习目标</vt:lpstr>
      <vt:lpstr>42_学习目标</vt:lpstr>
      <vt:lpstr>43_学习目标</vt:lpstr>
      <vt:lpstr>44_学习目标</vt:lpstr>
      <vt:lpstr>45_学习目标</vt:lpstr>
      <vt:lpstr>46_学习目标</vt:lpstr>
      <vt:lpstr>47_学习目标</vt:lpstr>
      <vt:lpstr>初识Linux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辰霄 张</cp:lastModifiedBy>
  <cp:revision>1931</cp:revision>
  <dcterms:created xsi:type="dcterms:W3CDTF">2022-10-02T07:10:00Z</dcterms:created>
  <dcterms:modified xsi:type="dcterms:W3CDTF">2023-12-24T01:17:47Z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8F3BE0D789E24AA8A6562930946781AC</vt:lpwstr>
  </property>
  <property fmtid="{D5CDD505-2E9C-101B-9397-08002B2CF9AE}" pid="3" name="KSOProductBuildVer">
    <vt:lpwstr>2052-11.1.0.12598</vt:lpwstr>
  </property>
  <property fmtid="{D5CDD505-2E9C-101B-9397-08002B2CF9AE}" pid="4" name="commondata">
    <vt:lpwstr>eyJoZGlkIjoiMDAzZmIwZjU2YjM3ZmIyZjYxNWQ1NTViMjdhYzBlM2EifQ==</vt:lpwstr>
  </property>
</Properties>
</file>